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embeddings/oleObject1.bin" ContentType="application/vnd.openxmlformats-officedocument.oleObject"/>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7" r:id="rId1"/>
    <p:sldMasterId id="2147483839" r:id="rId2"/>
  </p:sldMasterIdLst>
  <p:sldIdLst>
    <p:sldId id="256" r:id="rId3"/>
    <p:sldId id="257" r:id="rId4"/>
    <p:sldId id="258" r:id="rId5"/>
    <p:sldId id="259" r:id="rId6"/>
    <p:sldId id="260" r:id="rId7"/>
    <p:sldId id="261" r:id="rId8"/>
    <p:sldId id="266" r:id="rId9"/>
    <p:sldId id="268" r:id="rId10"/>
    <p:sldId id="262" r:id="rId11"/>
    <p:sldId id="263" r:id="rId12"/>
    <p:sldId id="264" r:id="rId13"/>
    <p:sldId id="265" r:id="rId14"/>
    <p:sldId id="267" r:id="rId15"/>
    <p:sldId id="269" r:id="rId16"/>
    <p:sldId id="270" r:id="rId17"/>
    <p:sldId id="271" r:id="rId18"/>
    <p:sldId id="276" r:id="rId19"/>
    <p:sldId id="272" r:id="rId20"/>
    <p:sldId id="273" r:id="rId21"/>
    <p:sldId id="274" r:id="rId22"/>
    <p:sldId id="275"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Franklin Gothic Medium" pitchFamily="34" charset="0"/>
        <a:ea typeface="+mn-ea"/>
        <a:cs typeface="+mn-cs"/>
      </a:defRPr>
    </a:lvl1pPr>
    <a:lvl2pPr marL="457200" algn="l" rtl="0" fontAlgn="base">
      <a:spcBef>
        <a:spcPct val="0"/>
      </a:spcBef>
      <a:spcAft>
        <a:spcPct val="0"/>
      </a:spcAft>
      <a:defRPr kern="1200">
        <a:solidFill>
          <a:schemeClr val="tx1"/>
        </a:solidFill>
        <a:latin typeface="Franklin Gothic Medium" pitchFamily="34" charset="0"/>
        <a:ea typeface="+mn-ea"/>
        <a:cs typeface="+mn-cs"/>
      </a:defRPr>
    </a:lvl2pPr>
    <a:lvl3pPr marL="914400" algn="l" rtl="0" fontAlgn="base">
      <a:spcBef>
        <a:spcPct val="0"/>
      </a:spcBef>
      <a:spcAft>
        <a:spcPct val="0"/>
      </a:spcAft>
      <a:defRPr kern="1200">
        <a:solidFill>
          <a:schemeClr val="tx1"/>
        </a:solidFill>
        <a:latin typeface="Franklin Gothic Medium" pitchFamily="34" charset="0"/>
        <a:ea typeface="+mn-ea"/>
        <a:cs typeface="+mn-cs"/>
      </a:defRPr>
    </a:lvl3pPr>
    <a:lvl4pPr marL="1371600" algn="l" rtl="0" fontAlgn="base">
      <a:spcBef>
        <a:spcPct val="0"/>
      </a:spcBef>
      <a:spcAft>
        <a:spcPct val="0"/>
      </a:spcAft>
      <a:defRPr kern="1200">
        <a:solidFill>
          <a:schemeClr val="tx1"/>
        </a:solidFill>
        <a:latin typeface="Franklin Gothic Medium" pitchFamily="34" charset="0"/>
        <a:ea typeface="+mn-ea"/>
        <a:cs typeface="+mn-cs"/>
      </a:defRPr>
    </a:lvl4pPr>
    <a:lvl5pPr marL="1828800" algn="l" rtl="0" fontAlgn="base">
      <a:spcBef>
        <a:spcPct val="0"/>
      </a:spcBef>
      <a:spcAft>
        <a:spcPct val="0"/>
      </a:spcAft>
      <a:defRPr kern="1200">
        <a:solidFill>
          <a:schemeClr val="tx1"/>
        </a:solidFill>
        <a:latin typeface="Franklin Gothic Medium" pitchFamily="34" charset="0"/>
        <a:ea typeface="+mn-ea"/>
        <a:cs typeface="+mn-cs"/>
      </a:defRPr>
    </a:lvl5pPr>
    <a:lvl6pPr marL="2286000" algn="l" defTabSz="914400" rtl="0" eaLnBrk="1" latinLnBrk="0" hangingPunct="1">
      <a:defRPr kern="1200">
        <a:solidFill>
          <a:schemeClr val="tx1"/>
        </a:solidFill>
        <a:latin typeface="Franklin Gothic Medium" pitchFamily="34" charset="0"/>
        <a:ea typeface="+mn-ea"/>
        <a:cs typeface="+mn-cs"/>
      </a:defRPr>
    </a:lvl6pPr>
    <a:lvl7pPr marL="2743200" algn="l" defTabSz="914400" rtl="0" eaLnBrk="1" latinLnBrk="0" hangingPunct="1">
      <a:defRPr kern="1200">
        <a:solidFill>
          <a:schemeClr val="tx1"/>
        </a:solidFill>
        <a:latin typeface="Franklin Gothic Medium" pitchFamily="34" charset="0"/>
        <a:ea typeface="+mn-ea"/>
        <a:cs typeface="+mn-cs"/>
      </a:defRPr>
    </a:lvl7pPr>
    <a:lvl8pPr marL="3200400" algn="l" defTabSz="914400" rtl="0" eaLnBrk="1" latinLnBrk="0" hangingPunct="1">
      <a:defRPr kern="1200">
        <a:solidFill>
          <a:schemeClr val="tx1"/>
        </a:solidFill>
        <a:latin typeface="Franklin Gothic Medium" pitchFamily="34" charset="0"/>
        <a:ea typeface="+mn-ea"/>
        <a:cs typeface="+mn-cs"/>
      </a:defRPr>
    </a:lvl8pPr>
    <a:lvl9pPr marL="3657600" algn="l" defTabSz="914400" rtl="0" eaLnBrk="1" latinLnBrk="0" hangingPunct="1">
      <a:defRPr kern="1200">
        <a:solidFill>
          <a:schemeClr val="tx1"/>
        </a:solidFill>
        <a:latin typeface="Franklin Gothic Medium"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0" autoAdjust="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microsoft.com/office/2006/relationships/legacyDocTextInfo" Target="legacyDocTextInfo.bin"/><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3.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4.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5.wav"/></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6.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7.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8.wav"/></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9.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0.wav"/></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1.wav"/></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2.wav"/></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grpSp>
        <p:nvGrpSpPr>
          <p:cNvPr id="4" name="Group 6"/>
          <p:cNvGrpSpPr>
            <a:grpSpLocks/>
          </p:cNvGrpSpPr>
          <p:nvPr/>
        </p:nvGrpSpPr>
        <p:grpSpPr bwMode="auto">
          <a:xfrm>
            <a:off x="0" y="914400"/>
            <a:ext cx="8686800" cy="2514600"/>
            <a:chOff x="0" y="576"/>
            <a:chExt cx="5472" cy="1584"/>
          </a:xfrm>
        </p:grpSpPr>
        <p:sp>
          <p:nvSpPr>
            <p:cNvPr id="5" name="Oval 7"/>
            <p:cNvSpPr>
              <a:spLocks noChangeArrowheads="1"/>
            </p:cNvSpPr>
            <p:nvPr/>
          </p:nvSpPr>
          <p:spPr bwMode="auto">
            <a:xfrm>
              <a:off x="144" y="576"/>
              <a:ext cx="1584" cy="1584"/>
            </a:xfrm>
            <a:prstGeom prst="ellipse">
              <a:avLst/>
            </a:prstGeom>
            <a:noFill/>
            <a:ln w="12700">
              <a:solidFill>
                <a:schemeClr val="accent1"/>
              </a:solidFill>
              <a:round/>
              <a:headEnd/>
              <a:tailEnd/>
            </a:ln>
            <a:effectLst/>
          </p:spPr>
          <p:txBody>
            <a:bodyPr wrap="none" anchor="ctr"/>
            <a:lstStyle/>
            <a:p>
              <a:pPr algn="ctr">
                <a:defRPr/>
              </a:pPr>
              <a:endParaRPr lang="es-ES">
                <a:latin typeface="Arial" charset="0"/>
              </a:endParaRPr>
            </a:p>
          </p:txBody>
        </p:sp>
        <p:sp>
          <p:nvSpPr>
            <p:cNvPr id="6" name="Rectangle 8"/>
            <p:cNvSpPr>
              <a:spLocks noChangeArrowheads="1"/>
            </p:cNvSpPr>
            <p:nvPr/>
          </p:nvSpPr>
          <p:spPr bwMode="hidden">
            <a:xfrm>
              <a:off x="0" y="1056"/>
              <a:ext cx="2976" cy="720"/>
            </a:xfrm>
            <a:prstGeom prst="rect">
              <a:avLst/>
            </a:prstGeom>
            <a:solidFill>
              <a:schemeClr val="accent2"/>
            </a:solidFill>
            <a:ln w="9525">
              <a:noFill/>
              <a:miter lim="800000"/>
              <a:headEnd/>
              <a:tailEnd/>
            </a:ln>
            <a:effectLst/>
          </p:spPr>
          <p:txBody>
            <a:bodyPr wrap="none" anchor="ctr"/>
            <a:lstStyle/>
            <a:p>
              <a:pPr algn="ctr">
                <a:defRPr/>
              </a:pPr>
              <a:endParaRPr lang="es-ES" sz="2400">
                <a:latin typeface="Times New Roman" pitchFamily="18" charset="0"/>
              </a:endParaRPr>
            </a:p>
          </p:txBody>
        </p:sp>
        <p:sp>
          <p:nvSpPr>
            <p:cNvPr id="7"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lang="es-ES" sz="2400">
                <a:latin typeface="Times New Roman" pitchFamily="18" charset="0"/>
              </a:endParaRPr>
            </a:p>
          </p:txBody>
        </p:sp>
        <p:sp>
          <p:nvSpPr>
            <p:cNvPr id="8" name="Freeform 10"/>
            <p:cNvSpPr>
              <a:spLocks noChangeArrowheads="1"/>
            </p:cNvSpPr>
            <p:nvPr/>
          </p:nvSpPr>
          <p:spPr bwMode="auto">
            <a:xfrm>
              <a:off x="384" y="960"/>
              <a:ext cx="144" cy="913"/>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es-ES"/>
            </a:p>
          </p:txBody>
        </p:sp>
        <p:sp>
          <p:nvSpPr>
            <p:cNvPr id="9" name="Freeform 11"/>
            <p:cNvSpPr>
              <a:spLocks noChangeArrowheads="1"/>
            </p:cNvSpPr>
            <p:nvPr/>
          </p:nvSpPr>
          <p:spPr bwMode="auto">
            <a:xfrm>
              <a:off x="4944" y="762"/>
              <a:ext cx="165" cy="864"/>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es-ES"/>
            </a:p>
          </p:txBody>
        </p:sp>
      </p:grpSp>
      <p:sp>
        <p:nvSpPr>
          <p:cNvPr id="218114"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es-ES"/>
              <a:t>Haga clic para modificar el estilo de subtítulo del patrón</a:t>
            </a:r>
          </a:p>
        </p:txBody>
      </p:sp>
      <p:sp>
        <p:nvSpPr>
          <p:cNvPr id="218124" name="Rectangle 12"/>
          <p:cNvSpPr>
            <a:spLocks noGrp="1" noChangeArrowheads="1"/>
          </p:cNvSpPr>
          <p:nvPr>
            <p:ph type="ctrTitle"/>
          </p:nvPr>
        </p:nvSpPr>
        <p:spPr>
          <a:xfrm>
            <a:off x="838200" y="1443038"/>
            <a:ext cx="7086600" cy="1600200"/>
          </a:xfrm>
        </p:spPr>
        <p:txBody>
          <a:bodyPr anchor="ctr"/>
          <a:lstStyle>
            <a:lvl1pPr>
              <a:defRPr/>
            </a:lvl1pPr>
          </a:lstStyle>
          <a:p>
            <a:r>
              <a:rPr lang="es-ES"/>
              <a:t>Haga clic para cambiar el estilo de título	</a:t>
            </a:r>
          </a:p>
        </p:txBody>
      </p:sp>
      <p:sp>
        <p:nvSpPr>
          <p:cNvPr id="10" name="Rectangle 3"/>
          <p:cNvSpPr>
            <a:spLocks noGrp="1" noChangeArrowheads="1"/>
          </p:cNvSpPr>
          <p:nvPr>
            <p:ph type="dt" sz="half" idx="10"/>
          </p:nvPr>
        </p:nvSpPr>
        <p:spPr>
          <a:xfrm>
            <a:off x="685800" y="6248400"/>
            <a:ext cx="1905000" cy="457200"/>
          </a:xfrm>
        </p:spPr>
        <p:txBody>
          <a:bodyPr/>
          <a:lstStyle>
            <a:lvl1pPr>
              <a:defRPr smtClean="0"/>
            </a:lvl1pPr>
          </a:lstStyle>
          <a:p>
            <a:pPr>
              <a:defRPr/>
            </a:pPr>
            <a:endParaRPr lang="es-ES"/>
          </a:p>
        </p:txBody>
      </p:sp>
      <p:sp>
        <p:nvSpPr>
          <p:cNvPr id="11" name="Rectangle 4"/>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s-ES"/>
          </a:p>
        </p:txBody>
      </p:sp>
      <p:sp>
        <p:nvSpPr>
          <p:cNvPr id="12" name="Rectangle 5"/>
          <p:cNvSpPr>
            <a:spLocks noGrp="1" noChangeArrowheads="1"/>
          </p:cNvSpPr>
          <p:nvPr>
            <p:ph type="sldNum" sz="quarter" idx="12"/>
          </p:nvPr>
        </p:nvSpPr>
        <p:spPr>
          <a:xfrm>
            <a:off x="6553200" y="6248400"/>
            <a:ext cx="1905000" cy="457200"/>
          </a:xfrm>
        </p:spPr>
        <p:txBody>
          <a:bodyPr/>
          <a:lstStyle>
            <a:lvl1pPr>
              <a:defRPr smtClean="0"/>
            </a:lvl1pPr>
          </a:lstStyle>
          <a:p>
            <a:pPr>
              <a:defRPr/>
            </a:pPr>
            <a:fld id="{0D142BDA-03C1-44E4-8B93-1271EF7078CB}" type="slidenum">
              <a:rPr lang="es-ES"/>
              <a:pPr>
                <a:defRPr/>
              </a:pPr>
              <a:t>‹Nº›</a:t>
            </a:fld>
            <a:endParaRPr lang="es-E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4BA60B04-30AD-4135-9211-F77F44285083}" type="slidenum">
              <a:rPr lang="es-ES"/>
              <a:pPr>
                <a:defRPr/>
              </a:pPr>
              <a:t>‹Nº›</a:t>
            </a:fld>
            <a:endParaRPr lang="es-E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91313" y="96838"/>
            <a:ext cx="1919287" cy="599916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31863" y="96838"/>
            <a:ext cx="5607050" cy="59991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343F5642-A515-41CD-9394-D40F50D56E85}" type="slidenum">
              <a:rPr lang="es-ES"/>
              <a:pPr>
                <a:defRPr/>
              </a:pPr>
              <a:t>‹Nº›</a:t>
            </a:fld>
            <a:endParaRPr lang="es-E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31863" y="96838"/>
            <a:ext cx="7158037" cy="141287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949325" y="1981200"/>
            <a:ext cx="3754438"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56163" y="1981200"/>
            <a:ext cx="3754437"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E0B44C44-9153-48C7-ADE1-CEF50EA093CA}" type="slidenum">
              <a:rPr lang="es-ES"/>
              <a:pPr>
                <a:defRPr/>
              </a:pPr>
              <a:t>‹Nº›</a:t>
            </a:fld>
            <a:endParaRPr lang="es-E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931863" y="96838"/>
            <a:ext cx="7678737" cy="599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7AC19050-03A2-4935-9D5B-CC2A76DE6FAD}" type="slidenum">
              <a:rPr lang="es-ES"/>
              <a:pPr>
                <a:defRPr/>
              </a:pPr>
              <a:t>‹Nº›</a:t>
            </a:fld>
            <a:endParaRPr lang="es-E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931863" y="96838"/>
            <a:ext cx="7158037" cy="141287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949325" y="1981200"/>
            <a:ext cx="3754438"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856163" y="19812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949325" y="4114800"/>
            <a:ext cx="3754438"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856163" y="41148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44ECE0A2-E845-43D5-9054-017761B0C4E3}" type="slidenum">
              <a:rPr lang="es-ES"/>
              <a:pPr>
                <a:defRPr/>
              </a:pPr>
              <a:t>‹Nº›</a:t>
            </a:fld>
            <a:endParaRPr lang="es-E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31863" y="96838"/>
            <a:ext cx="7158037" cy="141287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49325" y="1981200"/>
            <a:ext cx="3754438"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856163" y="19812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856163" y="4114800"/>
            <a:ext cx="375443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6"/>
          <p:cNvSpPr>
            <a:spLocks noGrp="1" noChangeArrowheads="1"/>
          </p:cNvSpPr>
          <p:nvPr>
            <p:ph type="dt" sz="half" idx="10"/>
          </p:nvPr>
        </p:nvSpPr>
        <p:spPr>
          <a:ln/>
        </p:spPr>
        <p:txBody>
          <a:bodyPr/>
          <a:lstStyle>
            <a:lvl1pPr>
              <a:defRPr/>
            </a:lvl1pPr>
          </a:lstStyle>
          <a:p>
            <a:pPr>
              <a:defRPr/>
            </a:pPr>
            <a:endParaRPr lang="es-ES"/>
          </a:p>
        </p:txBody>
      </p:sp>
      <p:sp>
        <p:nvSpPr>
          <p:cNvPr id="7" name="Rectangle 7"/>
          <p:cNvSpPr>
            <a:spLocks noGrp="1" noChangeArrowheads="1"/>
          </p:cNvSpPr>
          <p:nvPr>
            <p:ph type="ftr" sz="quarter" idx="11"/>
          </p:nvPr>
        </p:nvSpPr>
        <p:spPr>
          <a:ln/>
        </p:spPr>
        <p:txBody>
          <a:bodyPr/>
          <a:lstStyle>
            <a:lvl1pPr>
              <a:defRPr/>
            </a:lvl1pPr>
          </a:lstStyle>
          <a:p>
            <a:pPr>
              <a:defRPr/>
            </a:pPr>
            <a:endParaRPr lang="es-ES"/>
          </a:p>
        </p:txBody>
      </p:sp>
      <p:sp>
        <p:nvSpPr>
          <p:cNvPr id="8" name="Rectangle 8"/>
          <p:cNvSpPr>
            <a:spLocks noGrp="1" noChangeArrowheads="1"/>
          </p:cNvSpPr>
          <p:nvPr>
            <p:ph type="sldNum" sz="quarter" idx="12"/>
          </p:nvPr>
        </p:nvSpPr>
        <p:spPr>
          <a:ln/>
        </p:spPr>
        <p:txBody>
          <a:bodyPr/>
          <a:lstStyle>
            <a:lvl1pPr>
              <a:defRPr/>
            </a:lvl1pPr>
          </a:lstStyle>
          <a:p>
            <a:pPr>
              <a:defRPr/>
            </a:pPr>
            <a:fld id="{7722386F-99A5-44CB-BB6F-487B27CCB34F}" type="slidenum">
              <a:rPr lang="es-ES"/>
              <a:pPr>
                <a:defRPr/>
              </a:pPr>
              <a:t>‹Nº›</a:t>
            </a:fld>
            <a:endParaRPr lang="es-E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0FA0ACA-0534-447E-A1D7-45707137549D}"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85FF242-9C07-4294-92F6-3BF6F280238D}"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01F3E37-3706-4D69-8F97-7E20E5963CE6}"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56DED0D-124C-4F17-BC3B-A6C215B5BA82}"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3E98423A-35B4-4A03-BCDB-FB9D48C975F1}" type="slidenum">
              <a:rPr lang="es-ES"/>
              <a:pPr>
                <a:defRPr/>
              </a:pPr>
              <a:t>‹Nº›</a:t>
            </a:fld>
            <a:endParaRPr lang="es-E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03A4768B-B4CF-48F8-946C-B7873FAB7206}"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4B72BBA4-E3A4-49F4-B924-A96B032DCC34}"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88898C1-CCDD-46FC-ADCE-E699F804AA50}"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4807B62-7991-45CA-AF64-A1050D83BB00}"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3698CAB-6E13-44A4-8C33-D5FCDE373095}"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B4D3483-0CDA-4186-8153-D9D6BD649368}"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593279F-2837-4A5A-B4FC-777EFFB7902F}" type="slidenum">
              <a:rPr lang="es-ES"/>
              <a:pPr>
                <a:defRPr/>
              </a:pPr>
              <a:t>‹Nº›</a:t>
            </a:fld>
            <a:endParaRPr lang="es-ES"/>
          </a:p>
        </p:txBody>
      </p:sp>
    </p:spTree>
  </p:cSld>
  <p:clrMapOvr>
    <a:masterClrMapping/>
  </p:clrMapOvr>
  <p:transition>
    <p:sndAc>
      <p:stSnd>
        <p:snd r:embed="rId1" name="applaus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665BAC45-3D6C-4502-A6E6-C5D2FE81543E}" type="slidenum">
              <a:rPr lang="es-ES"/>
              <a:pPr>
                <a:defRPr/>
              </a:pPr>
              <a:t>‹Nº›</a:t>
            </a:fld>
            <a:endParaRPr lang="es-E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B087B579-E8FA-4C50-99D0-5BD9FE15670D}" type="slidenum">
              <a:rPr lang="es-ES"/>
              <a:pPr>
                <a:defRPr/>
              </a:pPr>
              <a:t>‹Nº›</a:t>
            </a:fld>
            <a:endParaRPr lang="es-E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33F618FA-90AF-43F3-A9B6-D2E26BB120D2}" type="slidenum">
              <a:rPr lang="es-ES"/>
              <a:pPr>
                <a:defRPr/>
              </a:pPr>
              <a:t>‹Nº›</a:t>
            </a:fld>
            <a:endParaRPr lang="es-E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9C7B2520-DF52-4DF0-B438-B73425473FE2}" type="slidenum">
              <a:rPr lang="es-ES"/>
              <a:pPr>
                <a:defRPr/>
              </a:pPr>
              <a:t>‹Nº›</a:t>
            </a:fld>
            <a:endParaRPr lang="es-E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s-ES"/>
          </a:p>
        </p:txBody>
      </p:sp>
      <p:sp>
        <p:nvSpPr>
          <p:cNvPr id="3" name="Rectangle 7"/>
          <p:cNvSpPr>
            <a:spLocks noGrp="1" noChangeArrowheads="1"/>
          </p:cNvSpPr>
          <p:nvPr>
            <p:ph type="ftr" sz="quarter" idx="11"/>
          </p:nvPr>
        </p:nvSpPr>
        <p:spPr>
          <a:ln/>
        </p:spPr>
        <p:txBody>
          <a:bodyPr/>
          <a:lstStyle>
            <a:lvl1pPr>
              <a:defRPr/>
            </a:lvl1pPr>
          </a:lstStyle>
          <a:p>
            <a:pPr>
              <a:defRPr/>
            </a:pPr>
            <a:endParaRPr lang="es-ES"/>
          </a:p>
        </p:txBody>
      </p:sp>
      <p:sp>
        <p:nvSpPr>
          <p:cNvPr id="4" name="Rectangle 8"/>
          <p:cNvSpPr>
            <a:spLocks noGrp="1" noChangeArrowheads="1"/>
          </p:cNvSpPr>
          <p:nvPr>
            <p:ph type="sldNum" sz="quarter" idx="12"/>
          </p:nvPr>
        </p:nvSpPr>
        <p:spPr>
          <a:ln/>
        </p:spPr>
        <p:txBody>
          <a:bodyPr/>
          <a:lstStyle>
            <a:lvl1pPr>
              <a:defRPr/>
            </a:lvl1pPr>
          </a:lstStyle>
          <a:p>
            <a:pPr>
              <a:defRPr/>
            </a:pPr>
            <a:fld id="{8B517752-2E22-4690-97B0-A5A3305C2F6C}" type="slidenum">
              <a:rPr lang="es-ES"/>
              <a:pPr>
                <a:defRPr/>
              </a:pPr>
              <a:t>‹Nº›</a:t>
            </a:fld>
            <a:endParaRPr lang="es-E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1AF6A6BA-4840-444E-8426-6682CB7C04BE}" type="slidenum">
              <a:rPr lang="es-ES"/>
              <a:pPr>
                <a:defRPr/>
              </a:pPr>
              <a:t>‹Nº›</a:t>
            </a:fld>
            <a:endParaRPr lang="es-E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65767D75-F929-423E-93A8-77DA3444BDCC}" type="slidenum">
              <a:rPr lang="es-ES"/>
              <a:pPr>
                <a:defRPr/>
              </a:pPr>
              <a:t>‹Nº›</a:t>
            </a:fld>
            <a:endParaRPr lang="es-E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audio" Target="../media/audio1.wav"/><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0" y="1377950"/>
            <a:ext cx="2133600" cy="101600"/>
          </a:xfrm>
          <a:prstGeom prst="rect">
            <a:avLst/>
          </a:prstGeom>
          <a:solidFill>
            <a:schemeClr val="accent2"/>
          </a:solidFill>
          <a:ln w="9525">
            <a:noFill/>
            <a:miter lim="800000"/>
            <a:headEnd/>
            <a:tailEnd/>
          </a:ln>
          <a:effectLst/>
        </p:spPr>
        <p:txBody>
          <a:bodyPr wrap="none" anchor="ctr"/>
          <a:lstStyle/>
          <a:p>
            <a:pPr algn="ctr">
              <a:defRPr/>
            </a:pPr>
            <a:endParaRPr lang="es-ES" sz="2400">
              <a:latin typeface="Times New Roman" pitchFamily="18" charset="0"/>
            </a:endParaRPr>
          </a:p>
        </p:txBody>
      </p:sp>
      <p:sp>
        <p:nvSpPr>
          <p:cNvPr id="217091"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lang="es-ES" sz="2400">
              <a:latin typeface="Times New Roman" pitchFamily="18" charset="0"/>
            </a:endParaRPr>
          </a:p>
        </p:txBody>
      </p:sp>
      <p:sp>
        <p:nvSpPr>
          <p:cNvPr id="3076" name="Rectangle 4"/>
          <p:cNvSpPr>
            <a:spLocks noGrp="1" noChangeArrowheads="1"/>
          </p:cNvSpPr>
          <p:nvPr>
            <p:ph type="title"/>
          </p:nvPr>
        </p:nvSpPr>
        <p:spPr bwMode="auto">
          <a:xfrm>
            <a:off x="931863" y="96838"/>
            <a:ext cx="7158037" cy="14128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217093" name="Rectangle 5"/>
          <p:cNvSpPr>
            <a:spLocks noGrp="1" noChangeArrowheads="1"/>
          </p:cNvSpPr>
          <p:nvPr>
            <p:ph type="body" idx="1"/>
          </p:nvPr>
        </p:nvSpPr>
        <p:spPr bwMode="auto">
          <a:xfrm>
            <a:off x="949325" y="1981200"/>
            <a:ext cx="766127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7094"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mn-lt"/>
              </a:defRPr>
            </a:lvl1pPr>
          </a:lstStyle>
          <a:p>
            <a:pPr>
              <a:defRPr/>
            </a:pPr>
            <a:endParaRPr lang="es-ES"/>
          </a:p>
        </p:txBody>
      </p:sp>
      <p:sp>
        <p:nvSpPr>
          <p:cNvPr id="217095"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mn-lt"/>
              </a:defRPr>
            </a:lvl1pPr>
          </a:lstStyle>
          <a:p>
            <a:pPr>
              <a:defRPr/>
            </a:pPr>
            <a:endParaRPr lang="es-ES"/>
          </a:p>
        </p:txBody>
      </p:sp>
      <p:sp>
        <p:nvSpPr>
          <p:cNvPr id="217096"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mn-lt"/>
              </a:defRPr>
            </a:lvl1pPr>
          </a:lstStyle>
          <a:p>
            <a:pPr>
              <a:defRPr/>
            </a:pPr>
            <a:fld id="{785FA286-D025-4B42-946A-02A78EFA1B92}" type="slidenum">
              <a:rPr lang="es-ES"/>
              <a:pPr>
                <a:defRPr/>
              </a:pPr>
              <a:t>‹Nº›</a:t>
            </a:fld>
            <a:endParaRPr lang="es-ES"/>
          </a:p>
        </p:txBody>
      </p:sp>
      <p:sp>
        <p:nvSpPr>
          <p:cNvPr id="217097" name="Freeform 9"/>
          <p:cNvSpPr>
            <a:spLocks noChangeArrowheads="1"/>
          </p:cNvSpPr>
          <p:nvPr/>
        </p:nvSpPr>
        <p:spPr bwMode="auto">
          <a:xfrm>
            <a:off x="838200" y="561975"/>
            <a:ext cx="152400" cy="1066800"/>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es-ES"/>
          </a:p>
        </p:txBody>
      </p:sp>
      <p:sp>
        <p:nvSpPr>
          <p:cNvPr id="217098" name="Freeform 10"/>
          <p:cNvSpPr>
            <a:spLocks noChangeArrowheads="1"/>
          </p:cNvSpPr>
          <p:nvPr/>
        </p:nvSpPr>
        <p:spPr bwMode="auto">
          <a:xfrm>
            <a:off x="8262938" y="269875"/>
            <a:ext cx="152400" cy="1073150"/>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es-ES"/>
          </a:p>
        </p:txBody>
      </p:sp>
    </p:spTree>
  </p:cSld>
  <p:clrMap bg1="dk2" tx1="lt1" bg2="dk1" tx2="lt2" accent1="accent1" accent2="accent2" accent3="accent3" accent4="accent4" accent5="accent5" accent6="accent6" hlink="hlink" folHlink="folHlink"/>
  <p:sldLayoutIdLst>
    <p:sldLayoutId id="2147483891"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217093">
                                            <p:txEl>
                                              <p:pRg st="0" end="0"/>
                                            </p:txEl>
                                          </p:spTgt>
                                        </p:tgtEl>
                                        <p:attrNameLst>
                                          <p:attrName>style.opacity</p:attrName>
                                        </p:attrNameLst>
                                      </p:cBhvr>
                                      <p:to>
                                        <p:strVal val="0.25"/>
                                      </p:to>
                                    </p:set>
                                    <p:animEffect filter="image" prLst="opacity: 0.25">
                                      <p:cBhvr rctx="IE">
                                        <p:cTn id="7" dur="indefinite"/>
                                        <p:tgtEl>
                                          <p:spTgt spid="217093">
                                            <p:txEl>
                                              <p:pRg st="0" end="0"/>
                                            </p:txEl>
                                          </p:spTgt>
                                        </p:tgtEl>
                                      </p:cBhvr>
                                    </p:animEffect>
                                  </p:childTnLst>
                                </p:cTn>
                              </p:par>
                              <p:par>
                                <p:cTn id="8" presetID="9" presetClass="emph" presetSubtype="0" grpId="0" nodeType="withEffect">
                                  <p:stCondLst>
                                    <p:cond delay="0"/>
                                  </p:stCondLst>
                                  <p:childTnLst>
                                    <p:set>
                                      <p:cBhvr rctx="PPT">
                                        <p:cTn id="9" dur="indefinite"/>
                                        <p:tgtEl>
                                          <p:spTgt spid="217093">
                                            <p:txEl>
                                              <p:pRg st="1" end="1"/>
                                            </p:txEl>
                                          </p:spTgt>
                                        </p:tgtEl>
                                        <p:attrNameLst>
                                          <p:attrName>style.opacity</p:attrName>
                                        </p:attrNameLst>
                                      </p:cBhvr>
                                      <p:to>
                                        <p:strVal val="0.25"/>
                                      </p:to>
                                    </p:set>
                                    <p:animEffect filter="image" prLst="opacity: 0.25">
                                      <p:cBhvr rctx="IE">
                                        <p:cTn id="10" dur="indefinite"/>
                                        <p:tgtEl>
                                          <p:spTgt spid="217093">
                                            <p:txEl>
                                              <p:pRg st="1" end="1"/>
                                            </p:txEl>
                                          </p:spTgt>
                                        </p:tgtEl>
                                      </p:cBhvr>
                                    </p:animEffect>
                                  </p:childTnLst>
                                </p:cTn>
                              </p:par>
                              <p:par>
                                <p:cTn id="11" presetID="9" presetClass="emph" presetSubtype="0" grpId="0" nodeType="withEffect">
                                  <p:stCondLst>
                                    <p:cond delay="0"/>
                                  </p:stCondLst>
                                  <p:childTnLst>
                                    <p:set>
                                      <p:cBhvr rctx="PPT">
                                        <p:cTn id="12" dur="indefinite"/>
                                        <p:tgtEl>
                                          <p:spTgt spid="217093">
                                            <p:txEl>
                                              <p:pRg st="2" end="2"/>
                                            </p:txEl>
                                          </p:spTgt>
                                        </p:tgtEl>
                                        <p:attrNameLst>
                                          <p:attrName>style.opacity</p:attrName>
                                        </p:attrNameLst>
                                      </p:cBhvr>
                                      <p:to>
                                        <p:strVal val="0.25"/>
                                      </p:to>
                                    </p:set>
                                    <p:animEffect filter="image" prLst="opacity: 0.25">
                                      <p:cBhvr rctx="IE">
                                        <p:cTn id="13" dur="indefinite"/>
                                        <p:tgtEl>
                                          <p:spTgt spid="217093">
                                            <p:txEl>
                                              <p:pRg st="2" end="2"/>
                                            </p:txEl>
                                          </p:spTgt>
                                        </p:tgtEl>
                                      </p:cBhvr>
                                    </p:animEffect>
                                  </p:childTnLst>
                                </p:cTn>
                              </p:par>
                              <p:par>
                                <p:cTn id="14" presetID="9" presetClass="emph" presetSubtype="0" grpId="0" nodeType="withEffect">
                                  <p:stCondLst>
                                    <p:cond delay="0"/>
                                  </p:stCondLst>
                                  <p:childTnLst>
                                    <p:set>
                                      <p:cBhvr rctx="PPT">
                                        <p:cTn id="15" dur="indefinite"/>
                                        <p:tgtEl>
                                          <p:spTgt spid="217093">
                                            <p:txEl>
                                              <p:pRg st="3" end="3"/>
                                            </p:txEl>
                                          </p:spTgt>
                                        </p:tgtEl>
                                        <p:attrNameLst>
                                          <p:attrName>style.opacity</p:attrName>
                                        </p:attrNameLst>
                                      </p:cBhvr>
                                      <p:to>
                                        <p:strVal val="0.25"/>
                                      </p:to>
                                    </p:set>
                                    <p:animEffect filter="image" prLst="opacity: 0.25">
                                      <p:cBhvr rctx="IE">
                                        <p:cTn id="16" dur="indefinite"/>
                                        <p:tgtEl>
                                          <p:spTgt spid="217093">
                                            <p:txEl>
                                              <p:pRg st="3" end="3"/>
                                            </p:txEl>
                                          </p:spTgt>
                                        </p:tgtEl>
                                      </p:cBhvr>
                                    </p:animEffect>
                                  </p:childTnLst>
                                </p:cTn>
                              </p:par>
                              <p:par>
                                <p:cTn id="17" presetID="9" presetClass="emph" presetSubtype="0" grpId="0" nodeType="withEffect">
                                  <p:stCondLst>
                                    <p:cond delay="0"/>
                                  </p:stCondLst>
                                  <p:childTnLst>
                                    <p:set>
                                      <p:cBhvr rctx="PPT">
                                        <p:cTn id="18" dur="indefinite"/>
                                        <p:tgtEl>
                                          <p:spTgt spid="217093">
                                            <p:txEl>
                                              <p:pRg st="4" end="4"/>
                                            </p:txEl>
                                          </p:spTgt>
                                        </p:tgtEl>
                                        <p:attrNameLst>
                                          <p:attrName>style.opacity</p:attrName>
                                        </p:attrNameLst>
                                      </p:cBhvr>
                                      <p:to>
                                        <p:strVal val="0.25"/>
                                      </p:to>
                                    </p:set>
                                    <p:animEffect filter="image" prLst="opacity: 0.25">
                                      <p:cBhvr rctx="IE">
                                        <p:cTn id="19" dur="indefinite"/>
                                        <p:tgtEl>
                                          <p:spTgt spid="21709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grpId="1" nodeType="clickEffect">
                                  <p:stCondLst>
                                    <p:cond delay="0"/>
                                  </p:stCondLst>
                                  <p:endCondLst>
                                    <p:cond evt="onNext" delay="0">
                                      <p:tgtEl>
                                        <p:sldTgt/>
                                      </p:tgtEl>
                                    </p:cond>
                                  </p:endCondLst>
                                  <p:childTnLst>
                                    <p:set>
                                      <p:cBhvr rctx="PPT">
                                        <p:cTn id="23" dur="indefinite"/>
                                        <p:tgtEl>
                                          <p:spTgt spid="217093">
                                            <p:txEl>
                                              <p:pRg st="0" end="0"/>
                                            </p:txEl>
                                          </p:spTgt>
                                        </p:tgtEl>
                                        <p:attrNameLst>
                                          <p:attrName>style.opacity</p:attrName>
                                        </p:attrNameLst>
                                      </p:cBhvr>
                                      <p:to>
                                        <p:strVal val="1.0"/>
                                      </p:to>
                                    </p:set>
                                    <p:animEffect filter="image" prLst="opacity: 1.0">
                                      <p:cBhvr rctx="IE">
                                        <p:cTn id="24" dur="indefinite"/>
                                        <p:tgtEl>
                                          <p:spTgt spid="217093">
                                            <p:txEl>
                                              <p:pRg st="0" end="0"/>
                                            </p:txEl>
                                          </p:spTgt>
                                        </p:tgtEl>
                                      </p:cBhvr>
                                    </p:animEffect>
                                  </p:childTnLst>
                                </p:cTn>
                              </p:par>
                              <p:par>
                                <p:cTn id="25" presetID="9" presetClass="emph" presetSubtype="0" grpId="1" nodeType="withEffect">
                                  <p:stCondLst>
                                    <p:cond delay="0"/>
                                  </p:stCondLst>
                                  <p:endCondLst>
                                    <p:cond evt="onNext" delay="0">
                                      <p:tgtEl>
                                        <p:sldTgt/>
                                      </p:tgtEl>
                                    </p:cond>
                                  </p:endCondLst>
                                  <p:childTnLst>
                                    <p:set>
                                      <p:cBhvr rctx="PPT">
                                        <p:cTn id="26" dur="indefinite"/>
                                        <p:tgtEl>
                                          <p:spTgt spid="217093">
                                            <p:txEl>
                                              <p:pRg st="1" end="1"/>
                                            </p:txEl>
                                          </p:spTgt>
                                        </p:tgtEl>
                                        <p:attrNameLst>
                                          <p:attrName>style.opacity</p:attrName>
                                        </p:attrNameLst>
                                      </p:cBhvr>
                                      <p:to>
                                        <p:strVal val="1.0"/>
                                      </p:to>
                                    </p:set>
                                    <p:animEffect filter="image" prLst="opacity: 1.0">
                                      <p:cBhvr rctx="IE">
                                        <p:cTn id="27" dur="indefinite"/>
                                        <p:tgtEl>
                                          <p:spTgt spid="217093">
                                            <p:txEl>
                                              <p:pRg st="1" end="1"/>
                                            </p:txEl>
                                          </p:spTgt>
                                        </p:tgtEl>
                                      </p:cBhvr>
                                    </p:animEffect>
                                  </p:childTnLst>
                                </p:cTn>
                              </p:par>
                              <p:par>
                                <p:cTn id="28" presetID="9" presetClass="emph" presetSubtype="0" grpId="1" nodeType="withEffect">
                                  <p:stCondLst>
                                    <p:cond delay="0"/>
                                  </p:stCondLst>
                                  <p:endCondLst>
                                    <p:cond evt="onNext" delay="0">
                                      <p:tgtEl>
                                        <p:sldTgt/>
                                      </p:tgtEl>
                                    </p:cond>
                                  </p:endCondLst>
                                  <p:childTnLst>
                                    <p:set>
                                      <p:cBhvr rctx="PPT">
                                        <p:cTn id="29" dur="indefinite"/>
                                        <p:tgtEl>
                                          <p:spTgt spid="217093">
                                            <p:txEl>
                                              <p:pRg st="2" end="2"/>
                                            </p:txEl>
                                          </p:spTgt>
                                        </p:tgtEl>
                                        <p:attrNameLst>
                                          <p:attrName>style.opacity</p:attrName>
                                        </p:attrNameLst>
                                      </p:cBhvr>
                                      <p:to>
                                        <p:strVal val="1.0"/>
                                      </p:to>
                                    </p:set>
                                    <p:animEffect filter="image" prLst="opacity: 1.0">
                                      <p:cBhvr rctx="IE">
                                        <p:cTn id="30" dur="indefinite"/>
                                        <p:tgtEl>
                                          <p:spTgt spid="217093">
                                            <p:txEl>
                                              <p:pRg st="2" end="2"/>
                                            </p:txEl>
                                          </p:spTgt>
                                        </p:tgtEl>
                                      </p:cBhvr>
                                    </p:animEffect>
                                  </p:childTnLst>
                                </p:cTn>
                              </p:par>
                              <p:par>
                                <p:cTn id="31" presetID="9" presetClass="emph" presetSubtype="0" grpId="1" nodeType="withEffect">
                                  <p:stCondLst>
                                    <p:cond delay="0"/>
                                  </p:stCondLst>
                                  <p:endCondLst>
                                    <p:cond evt="onNext" delay="0">
                                      <p:tgtEl>
                                        <p:sldTgt/>
                                      </p:tgtEl>
                                    </p:cond>
                                  </p:endCondLst>
                                  <p:childTnLst>
                                    <p:set>
                                      <p:cBhvr rctx="PPT">
                                        <p:cTn id="32" dur="indefinite"/>
                                        <p:tgtEl>
                                          <p:spTgt spid="217093">
                                            <p:txEl>
                                              <p:pRg st="3" end="3"/>
                                            </p:txEl>
                                          </p:spTgt>
                                        </p:tgtEl>
                                        <p:attrNameLst>
                                          <p:attrName>style.opacity</p:attrName>
                                        </p:attrNameLst>
                                      </p:cBhvr>
                                      <p:to>
                                        <p:strVal val="1.0"/>
                                      </p:to>
                                    </p:set>
                                    <p:animEffect filter="image" prLst="opacity: 1.0">
                                      <p:cBhvr rctx="IE">
                                        <p:cTn id="33" dur="indefinite"/>
                                        <p:tgtEl>
                                          <p:spTgt spid="217093">
                                            <p:txEl>
                                              <p:pRg st="3" end="3"/>
                                            </p:txEl>
                                          </p:spTgt>
                                        </p:tgtEl>
                                      </p:cBhvr>
                                    </p:animEffect>
                                  </p:childTnLst>
                                </p:cTn>
                              </p:par>
                              <p:par>
                                <p:cTn id="34" presetID="9" presetClass="emph" presetSubtype="0" grpId="1" nodeType="withEffect">
                                  <p:stCondLst>
                                    <p:cond delay="0"/>
                                  </p:stCondLst>
                                  <p:endCondLst>
                                    <p:cond evt="onNext" delay="0">
                                      <p:tgtEl>
                                        <p:sldTgt/>
                                      </p:tgtEl>
                                    </p:cond>
                                  </p:endCondLst>
                                  <p:childTnLst>
                                    <p:set>
                                      <p:cBhvr rctx="PPT">
                                        <p:cTn id="35" dur="indefinite"/>
                                        <p:tgtEl>
                                          <p:spTgt spid="217093">
                                            <p:txEl>
                                              <p:pRg st="4" end="4"/>
                                            </p:txEl>
                                          </p:spTgt>
                                        </p:tgtEl>
                                        <p:attrNameLst>
                                          <p:attrName>style.opacity</p:attrName>
                                        </p:attrNameLst>
                                      </p:cBhvr>
                                      <p:to>
                                        <p:strVal val="1.0"/>
                                      </p:to>
                                    </p:set>
                                    <p:animEffect filter="image" prLst="opacity: 1.0">
                                      <p:cBhvr rctx="IE">
                                        <p:cTn id="36" dur="indefinite"/>
                                        <p:tgtEl>
                                          <p:spTgt spid="2170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3" grpId="0" build="allAtOnce">
        <p:tmplLst>
          <p:tmpl lvl="1">
            <p:tnLst>
              <p:par>
                <p:cTn presetID="9" presetClass="emph" presetSubtype="0" nodeType="withEffect">
                  <p:stCondLst>
                    <p:cond delay="0"/>
                  </p:stCondLst>
                  <p:childTnLst>
                    <p:set>
                      <p:cBhvr rctx="PPT">
                        <p:cTn dur="indefinite"/>
                        <p:tgtEl>
                          <p:spTgt spid="217093"/>
                        </p:tgtEl>
                        <p:attrNameLst>
                          <p:attrName>style.opacity</p:attrName>
                        </p:attrNameLst>
                      </p:cBhvr>
                      <p:to>
                        <p:strVal val="0.25"/>
                      </p:to>
                    </p:set>
                    <p:animEffect filter="image" prLst="opacity: 0.25">
                      <p:cBhvr rctx="IE">
                        <p:cTn dur="indefinite"/>
                        <p:tgtEl>
                          <p:spTgt spid="217093"/>
                        </p:tgtEl>
                      </p:cBhvr>
                    </p:animEffect>
                  </p:childTnLst>
                </p:cTn>
              </p:par>
            </p:tnLst>
          </p:tmpl>
          <p:tmpl lvl="2">
            <p:tnLst>
              <p:par>
                <p:cTn presetID="9" presetClass="emph" presetSubtype="0" nodeType="withEffect">
                  <p:stCondLst>
                    <p:cond delay="0"/>
                  </p:stCondLst>
                  <p:childTnLst>
                    <p:set>
                      <p:cBhvr rctx="PPT">
                        <p:cTn dur="indefinite"/>
                        <p:tgtEl>
                          <p:spTgt spid="217093"/>
                        </p:tgtEl>
                        <p:attrNameLst>
                          <p:attrName>style.opacity</p:attrName>
                        </p:attrNameLst>
                      </p:cBhvr>
                      <p:to>
                        <p:strVal val="0.25"/>
                      </p:to>
                    </p:set>
                    <p:animEffect filter="image" prLst="opacity: 0.25">
                      <p:cBhvr rctx="IE">
                        <p:cTn dur="indefinite"/>
                        <p:tgtEl>
                          <p:spTgt spid="217093"/>
                        </p:tgtEl>
                      </p:cBhvr>
                    </p:animEffect>
                  </p:childTnLst>
                </p:cTn>
              </p:par>
            </p:tnLst>
          </p:tmpl>
          <p:tmpl lvl="3">
            <p:tnLst>
              <p:par>
                <p:cTn presetID="9" presetClass="emph" presetSubtype="0" nodeType="withEffect">
                  <p:stCondLst>
                    <p:cond delay="0"/>
                  </p:stCondLst>
                  <p:childTnLst>
                    <p:set>
                      <p:cBhvr rctx="PPT">
                        <p:cTn dur="indefinite"/>
                        <p:tgtEl>
                          <p:spTgt spid="217093"/>
                        </p:tgtEl>
                        <p:attrNameLst>
                          <p:attrName>style.opacity</p:attrName>
                        </p:attrNameLst>
                      </p:cBhvr>
                      <p:to>
                        <p:strVal val="0.25"/>
                      </p:to>
                    </p:set>
                    <p:animEffect filter="image" prLst="opacity: 0.25">
                      <p:cBhvr rctx="IE">
                        <p:cTn dur="indefinite"/>
                        <p:tgtEl>
                          <p:spTgt spid="217093"/>
                        </p:tgtEl>
                      </p:cBhvr>
                    </p:animEffect>
                  </p:childTnLst>
                </p:cTn>
              </p:par>
            </p:tnLst>
          </p:tmpl>
          <p:tmpl lvl="4">
            <p:tnLst>
              <p:par>
                <p:cTn presetID="9" presetClass="emph" presetSubtype="0" nodeType="withEffect">
                  <p:stCondLst>
                    <p:cond delay="0"/>
                  </p:stCondLst>
                  <p:childTnLst>
                    <p:set>
                      <p:cBhvr rctx="PPT">
                        <p:cTn dur="indefinite"/>
                        <p:tgtEl>
                          <p:spTgt spid="217093"/>
                        </p:tgtEl>
                        <p:attrNameLst>
                          <p:attrName>style.opacity</p:attrName>
                        </p:attrNameLst>
                      </p:cBhvr>
                      <p:to>
                        <p:strVal val="0.25"/>
                      </p:to>
                    </p:set>
                    <p:animEffect filter="image" prLst="opacity: 0.25">
                      <p:cBhvr rctx="IE">
                        <p:cTn dur="indefinite"/>
                        <p:tgtEl>
                          <p:spTgt spid="217093"/>
                        </p:tgtEl>
                      </p:cBhvr>
                    </p:animEffect>
                  </p:childTnLst>
                </p:cTn>
              </p:par>
            </p:tnLst>
          </p:tmpl>
          <p:tmpl lvl="5">
            <p:tnLst>
              <p:par>
                <p:cTn presetID="9" presetClass="emph" presetSubtype="0" nodeType="withEffect">
                  <p:stCondLst>
                    <p:cond delay="0"/>
                  </p:stCondLst>
                  <p:childTnLst>
                    <p:set>
                      <p:cBhvr rctx="PPT">
                        <p:cTn dur="indefinite"/>
                        <p:tgtEl>
                          <p:spTgt spid="217093"/>
                        </p:tgtEl>
                        <p:attrNameLst>
                          <p:attrName>style.opacity</p:attrName>
                        </p:attrNameLst>
                      </p:cBhvr>
                      <p:to>
                        <p:strVal val="0.25"/>
                      </p:to>
                    </p:set>
                    <p:animEffect filter="image" prLst="opacity: 0.25">
                      <p:cBhvr rctx="IE">
                        <p:cTn dur="indefinite"/>
                        <p:tgtEl>
                          <p:spTgt spid="217093"/>
                        </p:tgtEl>
                      </p:cBhvr>
                    </p:animEffect>
                  </p:childTnLst>
                </p:cTn>
              </p:par>
            </p:tnLst>
          </p:tmpl>
        </p:tmplLst>
      </p:bldP>
      <p:bldP spid="217093" grpId="1" build="p">
        <p:tmplLst>
          <p:tmpl lvl="1">
            <p:tnLst>
              <p:par>
                <p:cTn presetID="9" presetClass="emph" presetSubtype="0" nodeType="clickEffect">
                  <p:stCondLst>
                    <p:cond delay="0"/>
                  </p:stCondLst>
                  <p:endCondLst>
                    <p:cond evt="onNext" delay="0">
                      <p:tgtEl>
                        <p:sldTgt/>
                      </p:tgtEl>
                    </p:cond>
                  </p:endCondLst>
                  <p:childTnLst>
                    <p:set>
                      <p:cBhvr rctx="PPT">
                        <p:cTn dur="indefinite"/>
                        <p:tgtEl>
                          <p:spTgt spid="217093"/>
                        </p:tgtEl>
                        <p:attrNameLst>
                          <p:attrName>style.opacity</p:attrName>
                        </p:attrNameLst>
                      </p:cBhvr>
                      <p:to>
                        <p:strVal val="1.0"/>
                      </p:to>
                    </p:set>
                    <p:animEffect filter="image" prLst="opacity: 1.0">
                      <p:cBhvr rctx="IE">
                        <p:cTn dur="indefinite"/>
                        <p:tgtEl>
                          <p:spTgt spid="217093"/>
                        </p:tgtEl>
                      </p:cBhvr>
                    </p:animEffect>
                  </p:childTnLst>
                </p:cTn>
              </p:par>
            </p:tnLst>
          </p:tmpl>
          <p:tmpl lvl="2">
            <p:tnLst>
              <p:par>
                <p:cTn presetID="9" presetClass="emph" presetSubtype="0" nodeType="withEffect">
                  <p:stCondLst>
                    <p:cond delay="0"/>
                  </p:stCondLst>
                  <p:endCondLst>
                    <p:cond evt="onNext" delay="0">
                      <p:tgtEl>
                        <p:sldTgt/>
                      </p:tgtEl>
                    </p:cond>
                  </p:endCondLst>
                  <p:childTnLst>
                    <p:set>
                      <p:cBhvr rctx="PPT">
                        <p:cTn dur="indefinite"/>
                        <p:tgtEl>
                          <p:spTgt spid="217093"/>
                        </p:tgtEl>
                        <p:attrNameLst>
                          <p:attrName>style.opacity</p:attrName>
                        </p:attrNameLst>
                      </p:cBhvr>
                      <p:to>
                        <p:strVal val="1.0"/>
                      </p:to>
                    </p:set>
                    <p:animEffect filter="image" prLst="opacity: 1.0">
                      <p:cBhvr rctx="IE">
                        <p:cTn dur="indefinite"/>
                        <p:tgtEl>
                          <p:spTgt spid="217093"/>
                        </p:tgtEl>
                      </p:cBhvr>
                    </p:animEffect>
                  </p:childTnLst>
                </p:cTn>
              </p:par>
            </p:tnLst>
          </p:tmpl>
          <p:tmpl lvl="3">
            <p:tnLst>
              <p:par>
                <p:cTn presetID="9" presetClass="emph" presetSubtype="0" nodeType="withEffect">
                  <p:stCondLst>
                    <p:cond delay="0"/>
                  </p:stCondLst>
                  <p:endCondLst>
                    <p:cond evt="onNext" delay="0">
                      <p:tgtEl>
                        <p:sldTgt/>
                      </p:tgtEl>
                    </p:cond>
                  </p:endCondLst>
                  <p:childTnLst>
                    <p:set>
                      <p:cBhvr rctx="PPT">
                        <p:cTn dur="indefinite"/>
                        <p:tgtEl>
                          <p:spTgt spid="217093"/>
                        </p:tgtEl>
                        <p:attrNameLst>
                          <p:attrName>style.opacity</p:attrName>
                        </p:attrNameLst>
                      </p:cBhvr>
                      <p:to>
                        <p:strVal val="1.0"/>
                      </p:to>
                    </p:set>
                    <p:animEffect filter="image" prLst="opacity: 1.0">
                      <p:cBhvr rctx="IE">
                        <p:cTn dur="indefinite"/>
                        <p:tgtEl>
                          <p:spTgt spid="217093"/>
                        </p:tgtEl>
                      </p:cBhvr>
                    </p:animEffect>
                  </p:childTnLst>
                </p:cTn>
              </p:par>
            </p:tnLst>
          </p:tmpl>
          <p:tmpl lvl="4">
            <p:tnLst>
              <p:par>
                <p:cTn presetID="9" presetClass="emph" presetSubtype="0" nodeType="withEffect">
                  <p:stCondLst>
                    <p:cond delay="0"/>
                  </p:stCondLst>
                  <p:endCondLst>
                    <p:cond evt="onNext" delay="0">
                      <p:tgtEl>
                        <p:sldTgt/>
                      </p:tgtEl>
                    </p:cond>
                  </p:endCondLst>
                  <p:childTnLst>
                    <p:set>
                      <p:cBhvr rctx="PPT">
                        <p:cTn dur="indefinite"/>
                        <p:tgtEl>
                          <p:spTgt spid="217093"/>
                        </p:tgtEl>
                        <p:attrNameLst>
                          <p:attrName>style.opacity</p:attrName>
                        </p:attrNameLst>
                      </p:cBhvr>
                      <p:to>
                        <p:strVal val="1.0"/>
                      </p:to>
                    </p:set>
                    <p:animEffect filter="image" prLst="opacity: 1.0">
                      <p:cBhvr rctx="IE">
                        <p:cTn dur="indefinite"/>
                        <p:tgtEl>
                          <p:spTgt spid="217093"/>
                        </p:tgtEl>
                      </p:cBhvr>
                    </p:animEffect>
                  </p:childTnLst>
                </p:cTn>
              </p:par>
            </p:tnLst>
          </p:tmpl>
          <p:tmpl lvl="5">
            <p:tnLst>
              <p:par>
                <p:cTn presetID="9" presetClass="emph" presetSubtype="0" nodeType="withEffect">
                  <p:stCondLst>
                    <p:cond delay="0"/>
                  </p:stCondLst>
                  <p:endCondLst>
                    <p:cond evt="onNext" delay="0">
                      <p:tgtEl>
                        <p:sldTgt/>
                      </p:tgtEl>
                    </p:cond>
                  </p:endCondLst>
                  <p:childTnLst>
                    <p:set>
                      <p:cBhvr rctx="PPT">
                        <p:cTn dur="indefinite"/>
                        <p:tgtEl>
                          <p:spTgt spid="217093"/>
                        </p:tgtEl>
                        <p:attrNameLst>
                          <p:attrName>style.opacity</p:attrName>
                        </p:attrNameLst>
                      </p:cBhvr>
                      <p:to>
                        <p:strVal val="1.0"/>
                      </p:to>
                    </p:set>
                    <p:animEffect filter="image" prLst="opacity: 1.0">
                      <p:cBhvr rctx="IE">
                        <p:cTn dur="indefinite"/>
                        <p:tgtEl>
                          <p:spTgt spid="217093"/>
                        </p:tgtEl>
                      </p:cBhvr>
                    </p:animEffect>
                  </p:childTnLst>
                </p:cTn>
              </p:par>
            </p:tnLst>
          </p:tmpl>
        </p:tmplLst>
      </p:bldP>
    </p:bldLst>
  </p:timing>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276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276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s-ES"/>
          </a:p>
        </p:txBody>
      </p:sp>
      <p:sp>
        <p:nvSpPr>
          <p:cNvPr id="3276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s-ES"/>
          </a:p>
        </p:txBody>
      </p:sp>
      <p:sp>
        <p:nvSpPr>
          <p:cNvPr id="3276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B5189C46-6E55-47AD-A539-08FFB330070F}"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transition>
    <p:sndAc>
      <p:stSnd>
        <p:snd r:embed="rId13"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27683">
                                            <p:txEl>
                                              <p:pRg st="0" end="0"/>
                                            </p:txEl>
                                          </p:spTgt>
                                        </p:tgtEl>
                                        <p:attrNameLst>
                                          <p:attrName>style.opacity</p:attrName>
                                        </p:attrNameLst>
                                      </p:cBhvr>
                                      <p:to>
                                        <p:strVal val="0.25"/>
                                      </p:to>
                                    </p:set>
                                    <p:animEffect filter="image" prLst="opacity: 0.25">
                                      <p:cBhvr rctx="IE">
                                        <p:cTn id="7" dur="indefinite"/>
                                        <p:tgtEl>
                                          <p:spTgt spid="327683">
                                            <p:txEl>
                                              <p:pRg st="0" end="0"/>
                                            </p:txEl>
                                          </p:spTgt>
                                        </p:tgtEl>
                                      </p:cBhvr>
                                    </p:animEffect>
                                  </p:childTnLst>
                                </p:cTn>
                              </p:par>
                              <p:par>
                                <p:cTn id="8" presetID="9" presetClass="emph" presetSubtype="0" grpId="0" nodeType="withEffect">
                                  <p:stCondLst>
                                    <p:cond delay="0"/>
                                  </p:stCondLst>
                                  <p:childTnLst>
                                    <p:set>
                                      <p:cBhvr rctx="PPT">
                                        <p:cTn id="9" dur="indefinite"/>
                                        <p:tgtEl>
                                          <p:spTgt spid="327683">
                                            <p:txEl>
                                              <p:pRg st="1" end="1"/>
                                            </p:txEl>
                                          </p:spTgt>
                                        </p:tgtEl>
                                        <p:attrNameLst>
                                          <p:attrName>style.opacity</p:attrName>
                                        </p:attrNameLst>
                                      </p:cBhvr>
                                      <p:to>
                                        <p:strVal val="0.25"/>
                                      </p:to>
                                    </p:set>
                                    <p:animEffect filter="image" prLst="opacity: 0.25">
                                      <p:cBhvr rctx="IE">
                                        <p:cTn id="10" dur="indefinite"/>
                                        <p:tgtEl>
                                          <p:spTgt spid="327683">
                                            <p:txEl>
                                              <p:pRg st="1" end="1"/>
                                            </p:txEl>
                                          </p:spTgt>
                                        </p:tgtEl>
                                      </p:cBhvr>
                                    </p:animEffect>
                                  </p:childTnLst>
                                </p:cTn>
                              </p:par>
                              <p:par>
                                <p:cTn id="11" presetID="9" presetClass="emph" presetSubtype="0" grpId="0" nodeType="withEffect">
                                  <p:stCondLst>
                                    <p:cond delay="0"/>
                                  </p:stCondLst>
                                  <p:childTnLst>
                                    <p:set>
                                      <p:cBhvr rctx="PPT">
                                        <p:cTn id="12" dur="indefinite"/>
                                        <p:tgtEl>
                                          <p:spTgt spid="327683">
                                            <p:txEl>
                                              <p:pRg st="2" end="2"/>
                                            </p:txEl>
                                          </p:spTgt>
                                        </p:tgtEl>
                                        <p:attrNameLst>
                                          <p:attrName>style.opacity</p:attrName>
                                        </p:attrNameLst>
                                      </p:cBhvr>
                                      <p:to>
                                        <p:strVal val="0.25"/>
                                      </p:to>
                                    </p:set>
                                    <p:animEffect filter="image" prLst="opacity: 0.25">
                                      <p:cBhvr rctx="IE">
                                        <p:cTn id="13" dur="indefinite"/>
                                        <p:tgtEl>
                                          <p:spTgt spid="327683">
                                            <p:txEl>
                                              <p:pRg st="2" end="2"/>
                                            </p:txEl>
                                          </p:spTgt>
                                        </p:tgtEl>
                                      </p:cBhvr>
                                    </p:animEffect>
                                  </p:childTnLst>
                                </p:cTn>
                              </p:par>
                              <p:par>
                                <p:cTn id="14" presetID="9" presetClass="emph" presetSubtype="0" grpId="0" nodeType="withEffect">
                                  <p:stCondLst>
                                    <p:cond delay="0"/>
                                  </p:stCondLst>
                                  <p:childTnLst>
                                    <p:set>
                                      <p:cBhvr rctx="PPT">
                                        <p:cTn id="15" dur="indefinite"/>
                                        <p:tgtEl>
                                          <p:spTgt spid="327683">
                                            <p:txEl>
                                              <p:pRg st="3" end="3"/>
                                            </p:txEl>
                                          </p:spTgt>
                                        </p:tgtEl>
                                        <p:attrNameLst>
                                          <p:attrName>style.opacity</p:attrName>
                                        </p:attrNameLst>
                                      </p:cBhvr>
                                      <p:to>
                                        <p:strVal val="0.25"/>
                                      </p:to>
                                    </p:set>
                                    <p:animEffect filter="image" prLst="opacity: 0.25">
                                      <p:cBhvr rctx="IE">
                                        <p:cTn id="16" dur="indefinite"/>
                                        <p:tgtEl>
                                          <p:spTgt spid="327683">
                                            <p:txEl>
                                              <p:pRg st="3" end="3"/>
                                            </p:txEl>
                                          </p:spTgt>
                                        </p:tgtEl>
                                      </p:cBhvr>
                                    </p:animEffect>
                                  </p:childTnLst>
                                </p:cTn>
                              </p:par>
                              <p:par>
                                <p:cTn id="17" presetID="9" presetClass="emph" presetSubtype="0" grpId="0" nodeType="withEffect">
                                  <p:stCondLst>
                                    <p:cond delay="0"/>
                                  </p:stCondLst>
                                  <p:childTnLst>
                                    <p:set>
                                      <p:cBhvr rctx="PPT">
                                        <p:cTn id="18" dur="indefinite"/>
                                        <p:tgtEl>
                                          <p:spTgt spid="327683">
                                            <p:txEl>
                                              <p:pRg st="4" end="4"/>
                                            </p:txEl>
                                          </p:spTgt>
                                        </p:tgtEl>
                                        <p:attrNameLst>
                                          <p:attrName>style.opacity</p:attrName>
                                        </p:attrNameLst>
                                      </p:cBhvr>
                                      <p:to>
                                        <p:strVal val="0.25"/>
                                      </p:to>
                                    </p:set>
                                    <p:animEffect filter="image" prLst="opacity: 0.25">
                                      <p:cBhvr rctx="IE">
                                        <p:cTn id="19" dur="indefinite"/>
                                        <p:tgtEl>
                                          <p:spTgt spid="32768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grpId="1" nodeType="clickEffect">
                                  <p:stCondLst>
                                    <p:cond delay="0"/>
                                  </p:stCondLst>
                                  <p:endCondLst>
                                    <p:cond evt="onNext" delay="0">
                                      <p:tgtEl>
                                        <p:sldTgt/>
                                      </p:tgtEl>
                                    </p:cond>
                                  </p:endCondLst>
                                  <p:childTnLst>
                                    <p:set>
                                      <p:cBhvr rctx="PPT">
                                        <p:cTn id="23" dur="indefinite"/>
                                        <p:tgtEl>
                                          <p:spTgt spid="327683">
                                            <p:txEl>
                                              <p:pRg st="0" end="0"/>
                                            </p:txEl>
                                          </p:spTgt>
                                        </p:tgtEl>
                                        <p:attrNameLst>
                                          <p:attrName>style.opacity</p:attrName>
                                        </p:attrNameLst>
                                      </p:cBhvr>
                                      <p:to>
                                        <p:strVal val="1.0"/>
                                      </p:to>
                                    </p:set>
                                    <p:animEffect filter="image" prLst="opacity: 1.0">
                                      <p:cBhvr rctx="IE">
                                        <p:cTn id="24" dur="indefinite"/>
                                        <p:tgtEl>
                                          <p:spTgt spid="327683">
                                            <p:txEl>
                                              <p:pRg st="0" end="0"/>
                                            </p:txEl>
                                          </p:spTgt>
                                        </p:tgtEl>
                                      </p:cBhvr>
                                    </p:animEffect>
                                  </p:childTnLst>
                                </p:cTn>
                              </p:par>
                              <p:par>
                                <p:cTn id="25" presetID="9" presetClass="emph" presetSubtype="0" grpId="1" nodeType="withEffect">
                                  <p:stCondLst>
                                    <p:cond delay="0"/>
                                  </p:stCondLst>
                                  <p:endCondLst>
                                    <p:cond evt="onNext" delay="0">
                                      <p:tgtEl>
                                        <p:sldTgt/>
                                      </p:tgtEl>
                                    </p:cond>
                                  </p:endCondLst>
                                  <p:childTnLst>
                                    <p:set>
                                      <p:cBhvr rctx="PPT">
                                        <p:cTn id="26" dur="indefinite"/>
                                        <p:tgtEl>
                                          <p:spTgt spid="327683">
                                            <p:txEl>
                                              <p:pRg st="1" end="1"/>
                                            </p:txEl>
                                          </p:spTgt>
                                        </p:tgtEl>
                                        <p:attrNameLst>
                                          <p:attrName>style.opacity</p:attrName>
                                        </p:attrNameLst>
                                      </p:cBhvr>
                                      <p:to>
                                        <p:strVal val="1.0"/>
                                      </p:to>
                                    </p:set>
                                    <p:animEffect filter="image" prLst="opacity: 1.0">
                                      <p:cBhvr rctx="IE">
                                        <p:cTn id="27" dur="indefinite"/>
                                        <p:tgtEl>
                                          <p:spTgt spid="327683">
                                            <p:txEl>
                                              <p:pRg st="1" end="1"/>
                                            </p:txEl>
                                          </p:spTgt>
                                        </p:tgtEl>
                                      </p:cBhvr>
                                    </p:animEffect>
                                  </p:childTnLst>
                                </p:cTn>
                              </p:par>
                              <p:par>
                                <p:cTn id="28" presetID="9" presetClass="emph" presetSubtype="0" grpId="1" nodeType="withEffect">
                                  <p:stCondLst>
                                    <p:cond delay="0"/>
                                  </p:stCondLst>
                                  <p:endCondLst>
                                    <p:cond evt="onNext" delay="0">
                                      <p:tgtEl>
                                        <p:sldTgt/>
                                      </p:tgtEl>
                                    </p:cond>
                                  </p:endCondLst>
                                  <p:childTnLst>
                                    <p:set>
                                      <p:cBhvr rctx="PPT">
                                        <p:cTn id="29" dur="indefinite"/>
                                        <p:tgtEl>
                                          <p:spTgt spid="327683">
                                            <p:txEl>
                                              <p:pRg st="2" end="2"/>
                                            </p:txEl>
                                          </p:spTgt>
                                        </p:tgtEl>
                                        <p:attrNameLst>
                                          <p:attrName>style.opacity</p:attrName>
                                        </p:attrNameLst>
                                      </p:cBhvr>
                                      <p:to>
                                        <p:strVal val="1.0"/>
                                      </p:to>
                                    </p:set>
                                    <p:animEffect filter="image" prLst="opacity: 1.0">
                                      <p:cBhvr rctx="IE">
                                        <p:cTn id="30" dur="indefinite"/>
                                        <p:tgtEl>
                                          <p:spTgt spid="327683">
                                            <p:txEl>
                                              <p:pRg st="2" end="2"/>
                                            </p:txEl>
                                          </p:spTgt>
                                        </p:tgtEl>
                                      </p:cBhvr>
                                    </p:animEffect>
                                  </p:childTnLst>
                                </p:cTn>
                              </p:par>
                              <p:par>
                                <p:cTn id="31" presetID="9" presetClass="emph" presetSubtype="0" grpId="1" nodeType="withEffect">
                                  <p:stCondLst>
                                    <p:cond delay="0"/>
                                  </p:stCondLst>
                                  <p:endCondLst>
                                    <p:cond evt="onNext" delay="0">
                                      <p:tgtEl>
                                        <p:sldTgt/>
                                      </p:tgtEl>
                                    </p:cond>
                                  </p:endCondLst>
                                  <p:childTnLst>
                                    <p:set>
                                      <p:cBhvr rctx="PPT">
                                        <p:cTn id="32" dur="indefinite"/>
                                        <p:tgtEl>
                                          <p:spTgt spid="327683">
                                            <p:txEl>
                                              <p:pRg st="3" end="3"/>
                                            </p:txEl>
                                          </p:spTgt>
                                        </p:tgtEl>
                                        <p:attrNameLst>
                                          <p:attrName>style.opacity</p:attrName>
                                        </p:attrNameLst>
                                      </p:cBhvr>
                                      <p:to>
                                        <p:strVal val="1.0"/>
                                      </p:to>
                                    </p:set>
                                    <p:animEffect filter="image" prLst="opacity: 1.0">
                                      <p:cBhvr rctx="IE">
                                        <p:cTn id="33" dur="indefinite"/>
                                        <p:tgtEl>
                                          <p:spTgt spid="327683">
                                            <p:txEl>
                                              <p:pRg st="3" end="3"/>
                                            </p:txEl>
                                          </p:spTgt>
                                        </p:tgtEl>
                                      </p:cBhvr>
                                    </p:animEffect>
                                  </p:childTnLst>
                                </p:cTn>
                              </p:par>
                              <p:par>
                                <p:cTn id="34" presetID="9" presetClass="emph" presetSubtype="0" grpId="1" nodeType="withEffect">
                                  <p:stCondLst>
                                    <p:cond delay="0"/>
                                  </p:stCondLst>
                                  <p:endCondLst>
                                    <p:cond evt="onNext" delay="0">
                                      <p:tgtEl>
                                        <p:sldTgt/>
                                      </p:tgtEl>
                                    </p:cond>
                                  </p:endCondLst>
                                  <p:childTnLst>
                                    <p:set>
                                      <p:cBhvr rctx="PPT">
                                        <p:cTn id="35" dur="indefinite"/>
                                        <p:tgtEl>
                                          <p:spTgt spid="327683">
                                            <p:txEl>
                                              <p:pRg st="4" end="4"/>
                                            </p:txEl>
                                          </p:spTgt>
                                        </p:tgtEl>
                                        <p:attrNameLst>
                                          <p:attrName>style.opacity</p:attrName>
                                        </p:attrNameLst>
                                      </p:cBhvr>
                                      <p:to>
                                        <p:strVal val="1.0"/>
                                      </p:to>
                                    </p:set>
                                    <p:animEffect filter="image" prLst="opacity: 1.0">
                                      <p:cBhvr rctx="IE">
                                        <p:cTn id="36" dur="indefinite"/>
                                        <p:tgtEl>
                                          <p:spTgt spid="3276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3" grpId="0" build="allAtOnce">
        <p:tmplLst>
          <p:tmpl lvl="1">
            <p:tnLst>
              <p:par>
                <p:cTn presetID="9" presetClass="emph" presetSubtype="0" nodeType="withEffect">
                  <p:stCondLst>
                    <p:cond delay="0"/>
                  </p:stCondLst>
                  <p:childTnLst>
                    <p:set>
                      <p:cBhvr rctx="PPT">
                        <p:cTn dur="indefinite"/>
                        <p:tgtEl>
                          <p:spTgt spid="327683"/>
                        </p:tgtEl>
                        <p:attrNameLst>
                          <p:attrName>style.opacity</p:attrName>
                        </p:attrNameLst>
                      </p:cBhvr>
                      <p:to>
                        <p:strVal val="0.25"/>
                      </p:to>
                    </p:set>
                    <p:animEffect filter="image" prLst="opacity: 0.25">
                      <p:cBhvr rctx="IE">
                        <p:cTn dur="indefinite"/>
                        <p:tgtEl>
                          <p:spTgt spid="327683"/>
                        </p:tgtEl>
                      </p:cBhvr>
                    </p:animEffect>
                  </p:childTnLst>
                </p:cTn>
              </p:par>
            </p:tnLst>
          </p:tmpl>
          <p:tmpl lvl="2">
            <p:tnLst>
              <p:par>
                <p:cTn presetID="9" presetClass="emph" presetSubtype="0" nodeType="withEffect">
                  <p:stCondLst>
                    <p:cond delay="0"/>
                  </p:stCondLst>
                  <p:childTnLst>
                    <p:set>
                      <p:cBhvr rctx="PPT">
                        <p:cTn dur="indefinite"/>
                        <p:tgtEl>
                          <p:spTgt spid="327683"/>
                        </p:tgtEl>
                        <p:attrNameLst>
                          <p:attrName>style.opacity</p:attrName>
                        </p:attrNameLst>
                      </p:cBhvr>
                      <p:to>
                        <p:strVal val="0.25"/>
                      </p:to>
                    </p:set>
                    <p:animEffect filter="image" prLst="opacity: 0.25">
                      <p:cBhvr rctx="IE">
                        <p:cTn dur="indefinite"/>
                        <p:tgtEl>
                          <p:spTgt spid="327683"/>
                        </p:tgtEl>
                      </p:cBhvr>
                    </p:animEffect>
                  </p:childTnLst>
                </p:cTn>
              </p:par>
            </p:tnLst>
          </p:tmpl>
          <p:tmpl lvl="3">
            <p:tnLst>
              <p:par>
                <p:cTn presetID="9" presetClass="emph" presetSubtype="0" nodeType="withEffect">
                  <p:stCondLst>
                    <p:cond delay="0"/>
                  </p:stCondLst>
                  <p:childTnLst>
                    <p:set>
                      <p:cBhvr rctx="PPT">
                        <p:cTn dur="indefinite"/>
                        <p:tgtEl>
                          <p:spTgt spid="327683"/>
                        </p:tgtEl>
                        <p:attrNameLst>
                          <p:attrName>style.opacity</p:attrName>
                        </p:attrNameLst>
                      </p:cBhvr>
                      <p:to>
                        <p:strVal val="0.25"/>
                      </p:to>
                    </p:set>
                    <p:animEffect filter="image" prLst="opacity: 0.25">
                      <p:cBhvr rctx="IE">
                        <p:cTn dur="indefinite"/>
                        <p:tgtEl>
                          <p:spTgt spid="327683"/>
                        </p:tgtEl>
                      </p:cBhvr>
                    </p:animEffect>
                  </p:childTnLst>
                </p:cTn>
              </p:par>
            </p:tnLst>
          </p:tmpl>
          <p:tmpl lvl="4">
            <p:tnLst>
              <p:par>
                <p:cTn presetID="9" presetClass="emph" presetSubtype="0" nodeType="withEffect">
                  <p:stCondLst>
                    <p:cond delay="0"/>
                  </p:stCondLst>
                  <p:childTnLst>
                    <p:set>
                      <p:cBhvr rctx="PPT">
                        <p:cTn dur="indefinite"/>
                        <p:tgtEl>
                          <p:spTgt spid="327683"/>
                        </p:tgtEl>
                        <p:attrNameLst>
                          <p:attrName>style.opacity</p:attrName>
                        </p:attrNameLst>
                      </p:cBhvr>
                      <p:to>
                        <p:strVal val="0.25"/>
                      </p:to>
                    </p:set>
                    <p:animEffect filter="image" prLst="opacity: 0.25">
                      <p:cBhvr rctx="IE">
                        <p:cTn dur="indefinite"/>
                        <p:tgtEl>
                          <p:spTgt spid="327683"/>
                        </p:tgtEl>
                      </p:cBhvr>
                    </p:animEffect>
                  </p:childTnLst>
                </p:cTn>
              </p:par>
            </p:tnLst>
          </p:tmpl>
          <p:tmpl lvl="5">
            <p:tnLst>
              <p:par>
                <p:cTn presetID="9" presetClass="emph" presetSubtype="0" nodeType="withEffect">
                  <p:stCondLst>
                    <p:cond delay="0"/>
                  </p:stCondLst>
                  <p:childTnLst>
                    <p:set>
                      <p:cBhvr rctx="PPT">
                        <p:cTn dur="indefinite"/>
                        <p:tgtEl>
                          <p:spTgt spid="327683"/>
                        </p:tgtEl>
                        <p:attrNameLst>
                          <p:attrName>style.opacity</p:attrName>
                        </p:attrNameLst>
                      </p:cBhvr>
                      <p:to>
                        <p:strVal val="0.25"/>
                      </p:to>
                    </p:set>
                    <p:animEffect filter="image" prLst="opacity: 0.25">
                      <p:cBhvr rctx="IE">
                        <p:cTn dur="indefinite"/>
                        <p:tgtEl>
                          <p:spTgt spid="327683"/>
                        </p:tgtEl>
                      </p:cBhvr>
                    </p:animEffect>
                  </p:childTnLst>
                </p:cTn>
              </p:par>
            </p:tnLst>
          </p:tmpl>
        </p:tmplLst>
      </p:bldP>
      <p:bldP spid="327683" grpId="1" build="p">
        <p:tmplLst>
          <p:tmpl lvl="1">
            <p:tnLst>
              <p:par>
                <p:cTn presetID="9" presetClass="emph" presetSubtype="0" nodeType="clickEffect">
                  <p:stCondLst>
                    <p:cond delay="0"/>
                  </p:stCondLst>
                  <p:endCondLst>
                    <p:cond evt="onNext" delay="0">
                      <p:tgtEl>
                        <p:sldTgt/>
                      </p:tgtEl>
                    </p:cond>
                  </p:endCondLst>
                  <p:childTnLst>
                    <p:set>
                      <p:cBhvr rctx="PPT">
                        <p:cTn dur="indefinite"/>
                        <p:tgtEl>
                          <p:spTgt spid="327683"/>
                        </p:tgtEl>
                        <p:attrNameLst>
                          <p:attrName>style.opacity</p:attrName>
                        </p:attrNameLst>
                      </p:cBhvr>
                      <p:to>
                        <p:strVal val="1.0"/>
                      </p:to>
                    </p:set>
                    <p:animEffect filter="image" prLst="opacity: 1.0">
                      <p:cBhvr rctx="IE">
                        <p:cTn dur="indefinite"/>
                        <p:tgtEl>
                          <p:spTgt spid="327683"/>
                        </p:tgtEl>
                      </p:cBhvr>
                    </p:animEffect>
                  </p:childTnLst>
                </p:cTn>
              </p:par>
            </p:tnLst>
          </p:tmpl>
          <p:tmpl lvl="2">
            <p:tnLst>
              <p:par>
                <p:cTn presetID="9" presetClass="emph" presetSubtype="0" nodeType="withEffect">
                  <p:stCondLst>
                    <p:cond delay="0"/>
                  </p:stCondLst>
                  <p:endCondLst>
                    <p:cond evt="onNext" delay="0">
                      <p:tgtEl>
                        <p:sldTgt/>
                      </p:tgtEl>
                    </p:cond>
                  </p:endCondLst>
                  <p:childTnLst>
                    <p:set>
                      <p:cBhvr rctx="PPT">
                        <p:cTn dur="indefinite"/>
                        <p:tgtEl>
                          <p:spTgt spid="327683"/>
                        </p:tgtEl>
                        <p:attrNameLst>
                          <p:attrName>style.opacity</p:attrName>
                        </p:attrNameLst>
                      </p:cBhvr>
                      <p:to>
                        <p:strVal val="1.0"/>
                      </p:to>
                    </p:set>
                    <p:animEffect filter="image" prLst="opacity: 1.0">
                      <p:cBhvr rctx="IE">
                        <p:cTn dur="indefinite"/>
                        <p:tgtEl>
                          <p:spTgt spid="327683"/>
                        </p:tgtEl>
                      </p:cBhvr>
                    </p:animEffect>
                  </p:childTnLst>
                </p:cTn>
              </p:par>
            </p:tnLst>
          </p:tmpl>
          <p:tmpl lvl="3">
            <p:tnLst>
              <p:par>
                <p:cTn presetID="9" presetClass="emph" presetSubtype="0" nodeType="withEffect">
                  <p:stCondLst>
                    <p:cond delay="0"/>
                  </p:stCondLst>
                  <p:endCondLst>
                    <p:cond evt="onNext" delay="0">
                      <p:tgtEl>
                        <p:sldTgt/>
                      </p:tgtEl>
                    </p:cond>
                  </p:endCondLst>
                  <p:childTnLst>
                    <p:set>
                      <p:cBhvr rctx="PPT">
                        <p:cTn dur="indefinite"/>
                        <p:tgtEl>
                          <p:spTgt spid="327683"/>
                        </p:tgtEl>
                        <p:attrNameLst>
                          <p:attrName>style.opacity</p:attrName>
                        </p:attrNameLst>
                      </p:cBhvr>
                      <p:to>
                        <p:strVal val="1.0"/>
                      </p:to>
                    </p:set>
                    <p:animEffect filter="image" prLst="opacity: 1.0">
                      <p:cBhvr rctx="IE">
                        <p:cTn dur="indefinite"/>
                        <p:tgtEl>
                          <p:spTgt spid="327683"/>
                        </p:tgtEl>
                      </p:cBhvr>
                    </p:animEffect>
                  </p:childTnLst>
                </p:cTn>
              </p:par>
            </p:tnLst>
          </p:tmpl>
          <p:tmpl lvl="4">
            <p:tnLst>
              <p:par>
                <p:cTn presetID="9" presetClass="emph" presetSubtype="0" nodeType="withEffect">
                  <p:stCondLst>
                    <p:cond delay="0"/>
                  </p:stCondLst>
                  <p:endCondLst>
                    <p:cond evt="onNext" delay="0">
                      <p:tgtEl>
                        <p:sldTgt/>
                      </p:tgtEl>
                    </p:cond>
                  </p:endCondLst>
                  <p:childTnLst>
                    <p:set>
                      <p:cBhvr rctx="PPT">
                        <p:cTn dur="indefinite"/>
                        <p:tgtEl>
                          <p:spTgt spid="327683"/>
                        </p:tgtEl>
                        <p:attrNameLst>
                          <p:attrName>style.opacity</p:attrName>
                        </p:attrNameLst>
                      </p:cBhvr>
                      <p:to>
                        <p:strVal val="1.0"/>
                      </p:to>
                    </p:set>
                    <p:animEffect filter="image" prLst="opacity: 1.0">
                      <p:cBhvr rctx="IE">
                        <p:cTn dur="indefinite"/>
                        <p:tgtEl>
                          <p:spTgt spid="327683"/>
                        </p:tgtEl>
                      </p:cBhvr>
                    </p:animEffect>
                  </p:childTnLst>
                </p:cTn>
              </p:par>
            </p:tnLst>
          </p:tmpl>
          <p:tmpl lvl="5">
            <p:tnLst>
              <p:par>
                <p:cTn presetID="9" presetClass="emph" presetSubtype="0" nodeType="withEffect">
                  <p:stCondLst>
                    <p:cond delay="0"/>
                  </p:stCondLst>
                  <p:endCondLst>
                    <p:cond evt="onNext" delay="0">
                      <p:tgtEl>
                        <p:sldTgt/>
                      </p:tgtEl>
                    </p:cond>
                  </p:endCondLst>
                  <p:childTnLst>
                    <p:set>
                      <p:cBhvr rctx="PPT">
                        <p:cTn dur="indefinite"/>
                        <p:tgtEl>
                          <p:spTgt spid="327683"/>
                        </p:tgtEl>
                        <p:attrNameLst>
                          <p:attrName>style.opacity</p:attrName>
                        </p:attrNameLst>
                      </p:cBhvr>
                      <p:to>
                        <p:strVal val="1.0"/>
                      </p:to>
                    </p:set>
                    <p:animEffect filter="image" prLst="opacity: 1.0">
                      <p:cBhvr rctx="IE">
                        <p:cTn dur="indefinite"/>
                        <p:tgtEl>
                          <p:spTgt spid="327683"/>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es.wikipedia.org/wiki/Imagen:Flag_of_the_United_States.svg"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es.wikipedia.org/wiki/Imagen:Flag_of_the_United_States.svg"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es.wikipedia.org/wiki/Imagen:Flag_of_the_United_States.svg" TargetMode="External"/><Relationship Id="rId1" Type="http://schemas.openxmlformats.org/officeDocument/2006/relationships/slideLayout" Target="../slideLayouts/slideLayout14.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hyperlink" Target="http://es.wikipedia.org/wiki/Imagen:Flag_of_North_Vietnam.svg" TargetMode="External"/><Relationship Id="rId1" Type="http://schemas.openxmlformats.org/officeDocument/2006/relationships/slideLayout" Target="../slideLayouts/slideLayout15.xml"/><Relationship Id="rId6" Type="http://schemas.openxmlformats.org/officeDocument/2006/relationships/hyperlink" Target="http://es.wikipedia.org/wiki/Imagen:Flag_of_South_Vietnam.svg" TargetMode="External"/><Relationship Id="rId5" Type="http://schemas.openxmlformats.org/officeDocument/2006/relationships/image" Target="../media/image15.png"/><Relationship Id="rId4" Type="http://schemas.openxmlformats.org/officeDocument/2006/relationships/hyperlink" Target="http://es.wikipedia.org/wiki/Imagen:FNL_Flag.sv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hyperlink" Target="http://es.wikipedia.org/wiki/Imagen:Flag_of_North_Vietnam.svg" TargetMode="External"/><Relationship Id="rId1" Type="http://schemas.openxmlformats.org/officeDocument/2006/relationships/slideLayout" Target="../slideLayouts/slideLayout2.xml"/><Relationship Id="rId6" Type="http://schemas.openxmlformats.org/officeDocument/2006/relationships/hyperlink" Target="http://es.wikipedia.org/wiki/Imagen:Flag_of_South_Vietnam.svg" TargetMode="External"/><Relationship Id="rId5" Type="http://schemas.openxmlformats.org/officeDocument/2006/relationships/image" Target="../media/image15.png"/><Relationship Id="rId4" Type="http://schemas.openxmlformats.org/officeDocument/2006/relationships/hyperlink" Target="http://es.wikipedia.org/wiki/Imagen:FNL_Flag.sv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mundocitas.com/autor/John+Fitzgerald/Kennedy" TargetMode="External"/><Relationship Id="rId2" Type="http://schemas.openxmlformats.org/officeDocument/2006/relationships/audio" Target="../media/audio3.wav"/><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4.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eaLnBrk="1" hangingPunct="1"/>
            <a:r>
              <a:rPr lang="es-ES" smtClean="0">
                <a:latin typeface="Franklin Gothic Medium" pitchFamily="34" charset="0"/>
              </a:rPr>
              <a:t>LA GUERRA DE VIETNAM</a:t>
            </a:r>
          </a:p>
        </p:txBody>
      </p:sp>
      <p:sp>
        <p:nvSpPr>
          <p:cNvPr id="6147" name="Rectangle 3"/>
          <p:cNvSpPr>
            <a:spLocks noGrp="1" noChangeArrowheads="1"/>
          </p:cNvSpPr>
          <p:nvPr>
            <p:ph type="subTitle" idx="1"/>
          </p:nvPr>
        </p:nvSpPr>
        <p:spPr>
          <a:xfrm>
            <a:off x="574675" y="4953000"/>
            <a:ext cx="8569325" cy="1905000"/>
          </a:xfrm>
        </p:spPr>
        <p:txBody>
          <a:bodyPr/>
          <a:lstStyle/>
          <a:p>
            <a:pPr algn="r" eaLnBrk="1" hangingPunct="1"/>
            <a:r>
              <a:rPr lang="es-ES" sz="2400" smtClean="0"/>
              <a:t> </a:t>
            </a:r>
          </a:p>
        </p:txBody>
      </p:sp>
      <p:pic>
        <p:nvPicPr>
          <p:cNvPr id="6148" name="Picture 4" descr="_41090447_050429ninna203b1"/>
          <p:cNvPicPr>
            <a:picLocks noChangeAspect="1" noChangeArrowheads="1"/>
          </p:cNvPicPr>
          <p:nvPr/>
        </p:nvPicPr>
        <p:blipFill>
          <a:blip r:embed="rId2" cstate="print"/>
          <a:srcRect/>
          <a:stretch>
            <a:fillRect/>
          </a:stretch>
        </p:blipFill>
        <p:spPr bwMode="auto">
          <a:xfrm>
            <a:off x="1835150" y="3533775"/>
            <a:ext cx="4608513" cy="3324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s-ES" smtClean="0">
                <a:latin typeface="Franklin Gothic Medium" pitchFamily="34" charset="0"/>
              </a:rPr>
              <a:t>FASES DE LA GUERRA</a:t>
            </a:r>
          </a:p>
        </p:txBody>
      </p:sp>
      <p:sp>
        <p:nvSpPr>
          <p:cNvPr id="2052" name="Rectangle 3"/>
          <p:cNvSpPr>
            <a:spLocks noGrp="1" noChangeArrowheads="1"/>
          </p:cNvSpPr>
          <p:nvPr>
            <p:ph type="body" sz="half" idx="1"/>
          </p:nvPr>
        </p:nvSpPr>
        <p:spPr>
          <a:xfrm>
            <a:off x="395288" y="1916113"/>
            <a:ext cx="4356100" cy="4114800"/>
          </a:xfrm>
        </p:spPr>
        <p:txBody>
          <a:bodyPr/>
          <a:lstStyle/>
          <a:p>
            <a:pPr eaLnBrk="1" hangingPunct="1"/>
            <a:r>
              <a:rPr lang="es-ES" sz="2200" smtClean="0">
                <a:solidFill>
                  <a:schemeClr val="accent1"/>
                </a:solidFill>
                <a:latin typeface="Franklin Gothic Medium" pitchFamily="34" charset="0"/>
              </a:rPr>
              <a:t>3ª fase (1968-1973).</a:t>
            </a:r>
            <a:r>
              <a:rPr lang="es-ES" sz="2200" smtClean="0">
                <a:latin typeface="Franklin Gothic Medium" pitchFamily="34" charset="0"/>
              </a:rPr>
              <a:t> El presidente norteamericano Nixon defiende la </a:t>
            </a:r>
            <a:r>
              <a:rPr lang="es-ES" sz="2200" u="sng" smtClean="0">
                <a:latin typeface="Franklin Gothic Medium" pitchFamily="34" charset="0"/>
              </a:rPr>
              <a:t>vietnamización</a:t>
            </a:r>
            <a:r>
              <a:rPr lang="es-ES" sz="2200" smtClean="0">
                <a:latin typeface="Franklin Gothic Medium" pitchFamily="34" charset="0"/>
              </a:rPr>
              <a:t> de la contienda, la retirada progresiva de las tropas estadounidenses para que el conflicto quedase reducido a una Guerra Civil, pero fracasa. EEUU no está ganando la guerra ni en Asia ni en su propio país, en cambio está adquiriendo un gran desprestigio internacional.</a:t>
            </a:r>
            <a:endParaRPr lang="es-ES" sz="2200" u="sng" smtClean="0">
              <a:latin typeface="Franklin Gothic Medium" pitchFamily="34" charset="0"/>
            </a:endParaRPr>
          </a:p>
        </p:txBody>
      </p:sp>
      <p:graphicFrame>
        <p:nvGraphicFramePr>
          <p:cNvPr id="2050" name="Object 7"/>
          <p:cNvGraphicFramePr>
            <a:graphicFrameLocks noChangeAspect="1"/>
          </p:cNvGraphicFramePr>
          <p:nvPr>
            <p:ph sz="half" idx="2"/>
          </p:nvPr>
        </p:nvGraphicFramePr>
        <p:xfrm>
          <a:off x="4356100" y="2060575"/>
          <a:ext cx="4349750" cy="4070350"/>
        </p:xfrm>
        <a:graphic>
          <a:graphicData uri="http://schemas.openxmlformats.org/presentationml/2006/ole">
            <p:oleObj spid="_x0000_s2050" name="Gráfico" r:id="rId3" imgW="3514649" imgH="3114751"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mtClean="0">
                <a:latin typeface="Franklin Gothic Medium" pitchFamily="34" charset="0"/>
              </a:rPr>
              <a:t>FASES DE LA GUERRA</a:t>
            </a:r>
          </a:p>
        </p:txBody>
      </p:sp>
      <p:sp>
        <p:nvSpPr>
          <p:cNvPr id="14339" name="Rectangle 3"/>
          <p:cNvSpPr>
            <a:spLocks noGrp="1" noChangeArrowheads="1"/>
          </p:cNvSpPr>
          <p:nvPr>
            <p:ph type="body" idx="1"/>
          </p:nvPr>
        </p:nvSpPr>
        <p:spPr>
          <a:xfrm>
            <a:off x="684213" y="1916113"/>
            <a:ext cx="7926387" cy="4179887"/>
          </a:xfrm>
        </p:spPr>
        <p:txBody>
          <a:bodyPr/>
          <a:lstStyle/>
          <a:p>
            <a:pPr eaLnBrk="1" hangingPunct="1">
              <a:buFont typeface="Wingdings" pitchFamily="2" charset="2"/>
              <a:buNone/>
            </a:pPr>
            <a:r>
              <a:rPr lang="es-ES" sz="2200" smtClean="0">
                <a:latin typeface="Franklin Gothic Medium" pitchFamily="34" charset="0"/>
              </a:rPr>
              <a:t>Durante esta </a:t>
            </a:r>
            <a:r>
              <a:rPr lang="es-ES" sz="2200" smtClean="0">
                <a:solidFill>
                  <a:schemeClr val="accent1"/>
                </a:solidFill>
                <a:latin typeface="Franklin Gothic Medium" pitchFamily="34" charset="0"/>
              </a:rPr>
              <a:t>3ª fase</a:t>
            </a:r>
            <a:r>
              <a:rPr lang="es-ES" sz="2200" smtClean="0">
                <a:latin typeface="Franklin Gothic Medium" pitchFamily="34" charset="0"/>
              </a:rPr>
              <a:t> se realizan dos ofensivas a destacar:</a:t>
            </a:r>
          </a:p>
        </p:txBody>
      </p:sp>
      <p:sp>
        <p:nvSpPr>
          <p:cNvPr id="14340" name="Line 4"/>
          <p:cNvSpPr>
            <a:spLocks noChangeShapeType="1"/>
          </p:cNvSpPr>
          <p:nvPr/>
        </p:nvSpPr>
        <p:spPr bwMode="auto">
          <a:xfrm>
            <a:off x="1116013" y="2997200"/>
            <a:ext cx="719137" cy="0"/>
          </a:xfrm>
          <a:prstGeom prst="line">
            <a:avLst/>
          </a:prstGeom>
          <a:noFill/>
          <a:ln w="76200">
            <a:solidFill>
              <a:schemeClr val="tx1"/>
            </a:solidFill>
            <a:round/>
            <a:headEnd/>
            <a:tailEnd type="triangle" w="med" len="med"/>
          </a:ln>
        </p:spPr>
        <p:txBody>
          <a:bodyPr/>
          <a:lstStyle/>
          <a:p>
            <a:endParaRPr lang="en-US"/>
          </a:p>
        </p:txBody>
      </p:sp>
      <p:sp>
        <p:nvSpPr>
          <p:cNvPr id="14341" name="Rectangle 5"/>
          <p:cNvSpPr>
            <a:spLocks noChangeArrowheads="1"/>
          </p:cNvSpPr>
          <p:nvPr/>
        </p:nvSpPr>
        <p:spPr bwMode="auto">
          <a:xfrm>
            <a:off x="1979613" y="2708275"/>
            <a:ext cx="6697662" cy="762000"/>
          </a:xfrm>
          <a:prstGeom prst="rect">
            <a:avLst/>
          </a:prstGeom>
          <a:noFill/>
          <a:ln w="9525">
            <a:noFill/>
            <a:miter lim="800000"/>
            <a:headEnd/>
            <a:tailEnd/>
          </a:ln>
        </p:spPr>
        <p:txBody>
          <a:bodyPr>
            <a:spAutoFit/>
          </a:bodyPr>
          <a:lstStyle/>
          <a:p>
            <a:pPr>
              <a:spcBef>
                <a:spcPct val="20000"/>
              </a:spcBef>
              <a:buClr>
                <a:schemeClr val="accent1"/>
              </a:buClr>
              <a:buSzPct val="70000"/>
              <a:buFont typeface="Wingdings" pitchFamily="2" charset="2"/>
              <a:buNone/>
            </a:pPr>
            <a:r>
              <a:rPr lang="es-ES" sz="2200">
                <a:solidFill>
                  <a:schemeClr val="accent1"/>
                </a:solidFill>
              </a:rPr>
              <a:t>Ofensiva del Tet</a:t>
            </a:r>
            <a:r>
              <a:rPr lang="es-ES" sz="2200"/>
              <a:t>: Victoria militar de EEUU y Vietnam del Sur pero absoluta derrota moral.</a:t>
            </a:r>
          </a:p>
        </p:txBody>
      </p:sp>
      <p:sp>
        <p:nvSpPr>
          <p:cNvPr id="14342" name="Line 6"/>
          <p:cNvSpPr>
            <a:spLocks noChangeShapeType="1"/>
          </p:cNvSpPr>
          <p:nvPr/>
        </p:nvSpPr>
        <p:spPr bwMode="auto">
          <a:xfrm>
            <a:off x="1116013" y="4005263"/>
            <a:ext cx="719137" cy="0"/>
          </a:xfrm>
          <a:prstGeom prst="line">
            <a:avLst/>
          </a:prstGeom>
          <a:noFill/>
          <a:ln w="76200">
            <a:solidFill>
              <a:schemeClr val="tx1"/>
            </a:solidFill>
            <a:round/>
            <a:headEnd/>
            <a:tailEnd type="triangle" w="med" len="med"/>
          </a:ln>
        </p:spPr>
        <p:txBody>
          <a:bodyPr/>
          <a:lstStyle/>
          <a:p>
            <a:endParaRPr lang="en-US"/>
          </a:p>
        </p:txBody>
      </p:sp>
      <p:sp>
        <p:nvSpPr>
          <p:cNvPr id="14343" name="Rectangle 7"/>
          <p:cNvSpPr>
            <a:spLocks noChangeArrowheads="1"/>
          </p:cNvSpPr>
          <p:nvPr/>
        </p:nvSpPr>
        <p:spPr bwMode="auto">
          <a:xfrm>
            <a:off x="1908175" y="3716338"/>
            <a:ext cx="6264275" cy="2101850"/>
          </a:xfrm>
          <a:prstGeom prst="rect">
            <a:avLst/>
          </a:prstGeom>
          <a:noFill/>
          <a:ln w="9525">
            <a:noFill/>
            <a:miter lim="800000"/>
            <a:headEnd/>
            <a:tailEnd/>
          </a:ln>
        </p:spPr>
        <p:txBody>
          <a:bodyPr>
            <a:spAutoFit/>
          </a:bodyPr>
          <a:lstStyle/>
          <a:p>
            <a:r>
              <a:rPr lang="es-ES" sz="2200">
                <a:solidFill>
                  <a:schemeClr val="accent1"/>
                </a:solidFill>
              </a:rPr>
              <a:t>Ofensiva de Pascua</a:t>
            </a:r>
            <a:r>
              <a:rPr lang="es-ES" sz="2200">
                <a:solidFill>
                  <a:schemeClr val="tx2"/>
                </a:solidFill>
              </a:rPr>
              <a:t>: La lanza Vietnam del Norte contra el ejército del Sur para desmoralizarlo. Ambos bandos utilizan todo el armamento disponible, pero la intervención de aviones y barcos estadounidenses dieron la victoria a Vietnam del Sur.</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mtClean="0">
                <a:latin typeface="Franklin Gothic Medium" pitchFamily="34" charset="0"/>
              </a:rPr>
              <a:t>FASES DE LA GUERRA</a:t>
            </a:r>
          </a:p>
        </p:txBody>
      </p:sp>
      <p:sp>
        <p:nvSpPr>
          <p:cNvPr id="15363" name="Rectangle 3"/>
          <p:cNvSpPr>
            <a:spLocks noGrp="1" noChangeArrowheads="1"/>
          </p:cNvSpPr>
          <p:nvPr>
            <p:ph type="body" idx="1"/>
          </p:nvPr>
        </p:nvSpPr>
        <p:spPr/>
        <p:txBody>
          <a:bodyPr/>
          <a:lstStyle/>
          <a:p>
            <a:pPr eaLnBrk="1" hangingPunct="1"/>
            <a:r>
              <a:rPr lang="es-ES" sz="2200" smtClean="0">
                <a:solidFill>
                  <a:schemeClr val="accent1"/>
                </a:solidFill>
                <a:latin typeface="Franklin Gothic Medium" pitchFamily="34" charset="0"/>
              </a:rPr>
              <a:t>4ª fase (1973-1975).</a:t>
            </a:r>
            <a:r>
              <a:rPr lang="es-ES" sz="2200" smtClean="0">
                <a:latin typeface="Franklin Gothic Medium" pitchFamily="34" charset="0"/>
              </a:rPr>
              <a:t> En los Acuerdos de París en enero de 1973 EEUU firma el alto el fuego y en 1975 se procede a la retirada de las tropas norteamericanas.</a:t>
            </a:r>
          </a:p>
          <a:p>
            <a:pPr eaLnBrk="1" hangingPunct="1">
              <a:buFont typeface="Wingdings" pitchFamily="2" charset="2"/>
              <a:buNone/>
            </a:pPr>
            <a:r>
              <a:rPr lang="es-ES" sz="2200" smtClean="0">
                <a:latin typeface="Franklin Gothic Medium" pitchFamily="34" charset="0"/>
              </a:rPr>
              <a:t>      Finalmente, Vietnam del Sur lucha solo contra el norte y el Vietcong y pierde todo el poder en 1975. Se distingue una ofensiva esencial para la victoria de Vietnam del Norte:</a:t>
            </a:r>
          </a:p>
          <a:p>
            <a:pPr eaLnBrk="1" hangingPunct="1">
              <a:buFont typeface="Wingdings" pitchFamily="2" charset="2"/>
              <a:buNone/>
            </a:pPr>
            <a:r>
              <a:rPr lang="es-ES" sz="2200" smtClean="0">
                <a:latin typeface="Franklin Gothic Medium" pitchFamily="34" charset="0"/>
              </a:rPr>
              <a:t> </a:t>
            </a:r>
          </a:p>
        </p:txBody>
      </p:sp>
      <p:sp>
        <p:nvSpPr>
          <p:cNvPr id="15364" name="Line 4"/>
          <p:cNvSpPr>
            <a:spLocks noChangeShapeType="1"/>
          </p:cNvSpPr>
          <p:nvPr/>
        </p:nvSpPr>
        <p:spPr bwMode="auto">
          <a:xfrm>
            <a:off x="900113" y="4437063"/>
            <a:ext cx="719137" cy="0"/>
          </a:xfrm>
          <a:prstGeom prst="line">
            <a:avLst/>
          </a:prstGeom>
          <a:noFill/>
          <a:ln w="76200">
            <a:solidFill>
              <a:schemeClr val="tx1"/>
            </a:solidFill>
            <a:round/>
            <a:headEnd/>
            <a:tailEnd type="triangle" w="med" len="med"/>
          </a:ln>
        </p:spPr>
        <p:txBody>
          <a:bodyPr/>
          <a:lstStyle/>
          <a:p>
            <a:endParaRPr lang="en-US"/>
          </a:p>
        </p:txBody>
      </p:sp>
      <p:sp>
        <p:nvSpPr>
          <p:cNvPr id="15365" name="Rectangle 5"/>
          <p:cNvSpPr>
            <a:spLocks noChangeArrowheads="1"/>
          </p:cNvSpPr>
          <p:nvPr/>
        </p:nvSpPr>
        <p:spPr bwMode="auto">
          <a:xfrm>
            <a:off x="1763713" y="4221163"/>
            <a:ext cx="6624637" cy="1096962"/>
          </a:xfrm>
          <a:prstGeom prst="rect">
            <a:avLst/>
          </a:prstGeom>
          <a:noFill/>
          <a:ln w="9525">
            <a:noFill/>
            <a:miter lim="800000"/>
            <a:headEnd/>
            <a:tailEnd/>
          </a:ln>
        </p:spPr>
        <p:txBody>
          <a:bodyPr>
            <a:spAutoFit/>
          </a:bodyPr>
          <a:lstStyle/>
          <a:p>
            <a:r>
              <a:rPr lang="es-ES" sz="2200">
                <a:solidFill>
                  <a:schemeClr val="accent1"/>
                </a:solidFill>
              </a:rPr>
              <a:t>Ofensiva de Primavera:</a:t>
            </a:r>
            <a:r>
              <a:rPr lang="es-ES" sz="2200"/>
              <a:t> Ataque masivo de Vietnam del Norte y el Vietcong a Vietnam del Sur que liquidó su régimen y reunificó el país.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 smtClean="0">
                <a:latin typeface="Franklin Gothic Medium" pitchFamily="34" charset="0"/>
              </a:rPr>
              <a:t>RUTA HO CHI MINH</a:t>
            </a:r>
          </a:p>
        </p:txBody>
      </p:sp>
      <p:sp>
        <p:nvSpPr>
          <p:cNvPr id="16387" name="Rectangle 4"/>
          <p:cNvSpPr>
            <a:spLocks noGrp="1" noChangeArrowheads="1"/>
          </p:cNvSpPr>
          <p:nvPr>
            <p:ph type="body" sz="half" idx="1"/>
          </p:nvPr>
        </p:nvSpPr>
        <p:spPr>
          <a:xfrm>
            <a:off x="250825" y="1844675"/>
            <a:ext cx="4703763" cy="5229225"/>
          </a:xfrm>
        </p:spPr>
        <p:txBody>
          <a:bodyPr/>
          <a:lstStyle/>
          <a:p>
            <a:pPr eaLnBrk="1" hangingPunct="1">
              <a:lnSpc>
                <a:spcPct val="90000"/>
              </a:lnSpc>
            </a:pPr>
            <a:r>
              <a:rPr lang="es-ES" sz="2200" smtClean="0">
                <a:latin typeface="Franklin Gothic Medium" pitchFamily="34" charset="0"/>
              </a:rPr>
              <a:t>Fue abierta por Vietnam del Norte en 1959 para acceder a Vietnam del Sur ya que EEUU hacía imposible la entrada por mar.</a:t>
            </a:r>
          </a:p>
          <a:p>
            <a:pPr eaLnBrk="1" hangingPunct="1">
              <a:lnSpc>
                <a:spcPct val="90000"/>
              </a:lnSpc>
            </a:pPr>
            <a:r>
              <a:rPr lang="es-ES" sz="2200" smtClean="0">
                <a:latin typeface="Franklin Gothic Medium" pitchFamily="34" charset="0"/>
              </a:rPr>
              <a:t>Discurría por Laos y Camboya y en su mayor parte era una colección de sendas y veredas, distaba mucho de ser carretera o camino.</a:t>
            </a:r>
          </a:p>
          <a:p>
            <a:pPr eaLnBrk="1" hangingPunct="1">
              <a:lnSpc>
                <a:spcPct val="90000"/>
              </a:lnSpc>
            </a:pPr>
            <a:r>
              <a:rPr lang="es-ES" sz="2200" smtClean="0">
                <a:latin typeface="Franklin Gothic Medium" pitchFamily="34" charset="0"/>
              </a:rPr>
              <a:t>Fue una pieza clave en la victoria del Norte sobre el Sur, porque nunca pudo ser cortada ni detenida. EEUU utilizó todo tipo de técnicas para localizarla y destruirla (destacan los sensores inteligentes) pero fue imposible.</a:t>
            </a:r>
          </a:p>
        </p:txBody>
      </p:sp>
      <p:pic>
        <p:nvPicPr>
          <p:cNvPr id="16388" name="Picture 6" descr="1105trail05xc4"/>
          <p:cNvPicPr>
            <a:picLocks noChangeAspect="1" noChangeArrowheads="1"/>
          </p:cNvPicPr>
          <p:nvPr>
            <p:ph sz="half" idx="2"/>
          </p:nvPr>
        </p:nvPicPr>
        <p:blipFill>
          <a:blip r:embed="rId2" cstate="print"/>
          <a:srcRect/>
          <a:stretch>
            <a:fillRect/>
          </a:stretch>
        </p:blipFill>
        <p:spPr>
          <a:xfrm>
            <a:off x="5000625" y="1981200"/>
            <a:ext cx="3465513" cy="4114800"/>
          </a:xfr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smtClean="0">
                <a:latin typeface="Franklin Gothic Medium" pitchFamily="34" charset="0"/>
              </a:rPr>
              <a:t>RENDICIÓN INCONDICIONAL</a:t>
            </a:r>
          </a:p>
        </p:txBody>
      </p:sp>
      <p:sp>
        <p:nvSpPr>
          <p:cNvPr id="17411" name="Rectangle 3"/>
          <p:cNvSpPr>
            <a:spLocks noGrp="1" noChangeArrowheads="1"/>
          </p:cNvSpPr>
          <p:nvPr>
            <p:ph type="body" sz="half" idx="1"/>
          </p:nvPr>
        </p:nvSpPr>
        <p:spPr>
          <a:xfrm>
            <a:off x="0" y="1773238"/>
            <a:ext cx="6732588" cy="6048375"/>
          </a:xfrm>
        </p:spPr>
        <p:txBody>
          <a:bodyPr/>
          <a:lstStyle/>
          <a:p>
            <a:pPr eaLnBrk="1" hangingPunct="1"/>
            <a:r>
              <a:rPr lang="es-ES" sz="2000" smtClean="0">
                <a:latin typeface="Franklin Gothic Medium" pitchFamily="34" charset="0"/>
              </a:rPr>
              <a:t>29 Abril de 1975 – Saigón (capital de Vietnam del Sur) es atacada desde todas las direcciones, las tropas comunistas ocupan la mayoría de los edificios públicos y finalmente llegan al Palacio Presidencial. Incluso tuvieron la cortesía de repetir el acto para ser fotografiados por los periodistas. Subieron las escaleras del palacio con sus banderas hasta llegar al despacho del presidente de Vietnam del Sur, con cierta dignidad este dijo:</a:t>
            </a:r>
          </a:p>
          <a:p>
            <a:pPr eaLnBrk="1" hangingPunct="1">
              <a:buFontTx/>
              <a:buChar char="-"/>
            </a:pPr>
            <a:r>
              <a:rPr lang="es-ES" sz="2000" smtClean="0">
                <a:latin typeface="Franklin Gothic Medium" pitchFamily="34" charset="0"/>
              </a:rPr>
              <a:t>“Les hemos estado esperando para poder transferirles el gobierno”</a:t>
            </a:r>
          </a:p>
          <a:p>
            <a:pPr eaLnBrk="1" hangingPunct="1">
              <a:buFontTx/>
              <a:buNone/>
            </a:pPr>
            <a:r>
              <a:rPr lang="es-ES" sz="2000" smtClean="0">
                <a:latin typeface="Franklin Gothic Medium" pitchFamily="34" charset="0"/>
              </a:rPr>
              <a:t>La contestación fue:</a:t>
            </a:r>
          </a:p>
          <a:p>
            <a:pPr eaLnBrk="1" hangingPunct="1">
              <a:buFontTx/>
              <a:buChar char="-"/>
            </a:pPr>
            <a:r>
              <a:rPr lang="es-ES" sz="2000" smtClean="0">
                <a:latin typeface="Franklin Gothic Medium" pitchFamily="34" charset="0"/>
              </a:rPr>
              <a:t>“Usted no tiene nada que transferir, puede rendirse incondicionalmente”</a:t>
            </a:r>
          </a:p>
        </p:txBody>
      </p:sp>
      <p:pic>
        <p:nvPicPr>
          <p:cNvPr id="17412" name="Picture 8" descr="_41094179_050426viet203b"/>
          <p:cNvPicPr>
            <a:picLocks noChangeAspect="1" noChangeArrowheads="1"/>
          </p:cNvPicPr>
          <p:nvPr>
            <p:ph sz="half" idx="2"/>
          </p:nvPr>
        </p:nvPicPr>
        <p:blipFill>
          <a:blip r:embed="rId2" cstate="print"/>
          <a:srcRect/>
          <a:stretch>
            <a:fillRect/>
          </a:stretch>
        </p:blipFill>
        <p:spPr>
          <a:xfrm>
            <a:off x="6659563" y="2997200"/>
            <a:ext cx="2260600" cy="2852738"/>
          </a:xfr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 smtClean="0">
                <a:latin typeface="Franklin Gothic Medium" pitchFamily="34" charset="0"/>
              </a:rPr>
              <a:t>EFECTOS EN EEUU</a:t>
            </a:r>
          </a:p>
        </p:txBody>
      </p:sp>
      <p:sp>
        <p:nvSpPr>
          <p:cNvPr id="18435" name="Rectangle 3"/>
          <p:cNvSpPr>
            <a:spLocks noGrp="1" noChangeArrowheads="1"/>
          </p:cNvSpPr>
          <p:nvPr>
            <p:ph type="body" sz="half" idx="1"/>
          </p:nvPr>
        </p:nvSpPr>
        <p:spPr/>
        <p:txBody>
          <a:bodyPr/>
          <a:lstStyle/>
          <a:p>
            <a:pPr eaLnBrk="1" hangingPunct="1">
              <a:buFont typeface="Wingdings" pitchFamily="2" charset="2"/>
              <a:buNone/>
            </a:pPr>
            <a:r>
              <a:rPr lang="es-ES" sz="2000" smtClean="0">
                <a:latin typeface="Franklin Gothic Medium" pitchFamily="34" charset="0"/>
              </a:rPr>
              <a:t> </a:t>
            </a:r>
          </a:p>
        </p:txBody>
      </p:sp>
      <p:sp>
        <p:nvSpPr>
          <p:cNvPr id="18436" name="Oval 5"/>
          <p:cNvSpPr>
            <a:spLocks noChangeArrowheads="1"/>
          </p:cNvSpPr>
          <p:nvPr/>
        </p:nvSpPr>
        <p:spPr bwMode="auto">
          <a:xfrm>
            <a:off x="1979613" y="1628775"/>
            <a:ext cx="5256212" cy="1584325"/>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Consecuencias políticas</a:t>
            </a:r>
            <a:r>
              <a:rPr lang="es-ES" sz="2200"/>
              <a:t> </a:t>
            </a:r>
          </a:p>
        </p:txBody>
      </p:sp>
      <p:sp>
        <p:nvSpPr>
          <p:cNvPr id="18437" name="Line 6"/>
          <p:cNvSpPr>
            <a:spLocks noChangeShapeType="1"/>
          </p:cNvSpPr>
          <p:nvPr/>
        </p:nvSpPr>
        <p:spPr bwMode="auto">
          <a:xfrm flipH="1">
            <a:off x="2124075" y="3213100"/>
            <a:ext cx="2376488" cy="503238"/>
          </a:xfrm>
          <a:prstGeom prst="line">
            <a:avLst/>
          </a:prstGeom>
          <a:noFill/>
          <a:ln w="76200">
            <a:solidFill>
              <a:schemeClr val="tx1"/>
            </a:solidFill>
            <a:round/>
            <a:headEnd/>
            <a:tailEnd type="triangle" w="med" len="med"/>
          </a:ln>
        </p:spPr>
        <p:txBody>
          <a:bodyPr/>
          <a:lstStyle/>
          <a:p>
            <a:endParaRPr lang="en-US"/>
          </a:p>
        </p:txBody>
      </p:sp>
      <p:sp>
        <p:nvSpPr>
          <p:cNvPr id="18438" name="Rectangle 8"/>
          <p:cNvSpPr>
            <a:spLocks noChangeArrowheads="1"/>
          </p:cNvSpPr>
          <p:nvPr/>
        </p:nvSpPr>
        <p:spPr bwMode="auto">
          <a:xfrm>
            <a:off x="539750" y="3976688"/>
            <a:ext cx="2592388" cy="2436812"/>
          </a:xfrm>
          <a:prstGeom prst="rect">
            <a:avLst/>
          </a:prstGeom>
          <a:noFill/>
          <a:ln w="9525">
            <a:noFill/>
            <a:miter lim="800000"/>
            <a:headEnd/>
            <a:tailEnd/>
          </a:ln>
        </p:spPr>
        <p:txBody>
          <a:bodyPr>
            <a:spAutoFit/>
          </a:bodyPr>
          <a:lstStyle/>
          <a:p>
            <a:r>
              <a:rPr lang="es-ES" sz="2200">
                <a:solidFill>
                  <a:schemeClr val="accent1"/>
                </a:solidFill>
              </a:rPr>
              <a:t>Desprestigio</a:t>
            </a:r>
            <a:r>
              <a:rPr lang="es-ES" sz="2200">
                <a:solidFill>
                  <a:schemeClr val="tx2"/>
                </a:solidFill>
              </a:rPr>
              <a:t> internacional y dentro de su país por intervenir en un conflicto ajeno y por la crueldad de las tácticas</a:t>
            </a:r>
          </a:p>
        </p:txBody>
      </p:sp>
      <p:sp>
        <p:nvSpPr>
          <p:cNvPr id="18439" name="Line 10"/>
          <p:cNvSpPr>
            <a:spLocks noChangeShapeType="1"/>
          </p:cNvSpPr>
          <p:nvPr/>
        </p:nvSpPr>
        <p:spPr bwMode="auto">
          <a:xfrm>
            <a:off x="4500563" y="3213100"/>
            <a:ext cx="2519362" cy="503238"/>
          </a:xfrm>
          <a:prstGeom prst="line">
            <a:avLst/>
          </a:prstGeom>
          <a:noFill/>
          <a:ln w="76200">
            <a:solidFill>
              <a:schemeClr val="tx1"/>
            </a:solidFill>
            <a:round/>
            <a:headEnd/>
            <a:tailEnd type="triangle" w="med" len="med"/>
          </a:ln>
        </p:spPr>
        <p:txBody>
          <a:bodyPr/>
          <a:lstStyle/>
          <a:p>
            <a:endParaRPr lang="en-US"/>
          </a:p>
        </p:txBody>
      </p:sp>
      <p:sp>
        <p:nvSpPr>
          <p:cNvPr id="18440" name="Rectangle 11"/>
          <p:cNvSpPr>
            <a:spLocks noChangeArrowheads="1"/>
          </p:cNvSpPr>
          <p:nvPr/>
        </p:nvSpPr>
        <p:spPr bwMode="auto">
          <a:xfrm>
            <a:off x="6264275" y="4076700"/>
            <a:ext cx="2879725" cy="2436813"/>
          </a:xfrm>
          <a:prstGeom prst="rect">
            <a:avLst/>
          </a:prstGeom>
          <a:noFill/>
          <a:ln w="9525">
            <a:noFill/>
            <a:miter lim="800000"/>
            <a:headEnd/>
            <a:tailEnd/>
          </a:ln>
        </p:spPr>
        <p:txBody>
          <a:bodyPr>
            <a:spAutoFit/>
          </a:bodyPr>
          <a:lstStyle/>
          <a:p>
            <a:r>
              <a:rPr lang="es-ES" sz="2200">
                <a:solidFill>
                  <a:schemeClr val="tx2"/>
                </a:solidFill>
              </a:rPr>
              <a:t>Con su derrota se hiere el “</a:t>
            </a:r>
            <a:r>
              <a:rPr lang="es-ES" sz="2200">
                <a:solidFill>
                  <a:schemeClr val="accent1"/>
                </a:solidFill>
              </a:rPr>
              <a:t>Destino Manifiesto</a:t>
            </a:r>
            <a:r>
              <a:rPr lang="es-ES" sz="2200">
                <a:solidFill>
                  <a:schemeClr val="tx2"/>
                </a:solidFill>
              </a:rPr>
              <a:t>”, teoría según la cual EEUU estaba destinado a expandirse desde el Atlántico al Pacífico.</a:t>
            </a:r>
          </a:p>
        </p:txBody>
      </p:sp>
      <p:pic>
        <p:nvPicPr>
          <p:cNvPr id="18441" name="Picture 12" descr="Bandera de los Estados Unidos">
            <a:hlinkClick r:id="rId2" tooltip="&quot;Bandera de los Estados Unidos&quot;"/>
          </p:cNvPr>
          <p:cNvPicPr>
            <a:picLocks noChangeAspect="1" noChangeArrowheads="1"/>
          </p:cNvPicPr>
          <p:nvPr>
            <p:ph sz="half" idx="2"/>
          </p:nvPr>
        </p:nvPicPr>
        <p:blipFill>
          <a:blip r:embed="rId3" cstate="print"/>
          <a:srcRect/>
          <a:stretch>
            <a:fillRect/>
          </a:stretch>
        </p:blipFill>
        <p:spPr>
          <a:xfrm>
            <a:off x="5148263" y="1001713"/>
            <a:ext cx="647700" cy="352425"/>
          </a:xfr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S" smtClean="0">
                <a:latin typeface="Franklin Gothic Medium" pitchFamily="34" charset="0"/>
              </a:rPr>
              <a:t>EFECTOS EN EEUU</a:t>
            </a:r>
          </a:p>
        </p:txBody>
      </p:sp>
      <p:sp>
        <p:nvSpPr>
          <p:cNvPr id="19459" name="Rectangle 7"/>
          <p:cNvSpPr>
            <a:spLocks noGrp="1" noChangeArrowheads="1"/>
          </p:cNvSpPr>
          <p:nvPr>
            <p:ph type="body" sz="half" idx="1"/>
          </p:nvPr>
        </p:nvSpPr>
        <p:spPr/>
        <p:txBody>
          <a:bodyPr/>
          <a:lstStyle/>
          <a:p>
            <a:pPr eaLnBrk="1" hangingPunct="1">
              <a:buFont typeface="Wingdings" pitchFamily="2" charset="2"/>
              <a:buNone/>
            </a:pPr>
            <a:r>
              <a:rPr lang="es-ES" sz="2800" smtClean="0"/>
              <a:t> </a:t>
            </a:r>
          </a:p>
        </p:txBody>
      </p:sp>
      <p:sp>
        <p:nvSpPr>
          <p:cNvPr id="19460" name="Oval 8"/>
          <p:cNvSpPr>
            <a:spLocks noChangeArrowheads="1"/>
          </p:cNvSpPr>
          <p:nvPr/>
        </p:nvSpPr>
        <p:spPr bwMode="auto">
          <a:xfrm>
            <a:off x="1835150" y="1628775"/>
            <a:ext cx="5184775" cy="1079500"/>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Consecuencias sociales</a:t>
            </a:r>
          </a:p>
        </p:txBody>
      </p:sp>
      <p:sp>
        <p:nvSpPr>
          <p:cNvPr id="19461" name="Line 9"/>
          <p:cNvSpPr>
            <a:spLocks noChangeShapeType="1"/>
          </p:cNvSpPr>
          <p:nvPr/>
        </p:nvSpPr>
        <p:spPr bwMode="auto">
          <a:xfrm flipH="1">
            <a:off x="1331913" y="2708275"/>
            <a:ext cx="2881312" cy="504825"/>
          </a:xfrm>
          <a:prstGeom prst="line">
            <a:avLst/>
          </a:prstGeom>
          <a:noFill/>
          <a:ln w="76200">
            <a:solidFill>
              <a:schemeClr val="tx1"/>
            </a:solidFill>
            <a:round/>
            <a:headEnd/>
            <a:tailEnd type="triangle" w="med" len="med"/>
          </a:ln>
        </p:spPr>
        <p:txBody>
          <a:bodyPr/>
          <a:lstStyle/>
          <a:p>
            <a:endParaRPr lang="en-US"/>
          </a:p>
        </p:txBody>
      </p:sp>
      <p:sp>
        <p:nvSpPr>
          <p:cNvPr id="19462" name="Rectangle 10"/>
          <p:cNvSpPr>
            <a:spLocks noChangeArrowheads="1"/>
          </p:cNvSpPr>
          <p:nvPr/>
        </p:nvSpPr>
        <p:spPr bwMode="auto">
          <a:xfrm>
            <a:off x="323850" y="3213100"/>
            <a:ext cx="1944688" cy="1096963"/>
          </a:xfrm>
          <a:prstGeom prst="rect">
            <a:avLst/>
          </a:prstGeom>
          <a:noFill/>
          <a:ln w="9525">
            <a:noFill/>
            <a:miter lim="800000"/>
            <a:headEnd/>
            <a:tailEnd/>
          </a:ln>
        </p:spPr>
        <p:txBody>
          <a:bodyPr>
            <a:spAutoFit/>
          </a:bodyPr>
          <a:lstStyle/>
          <a:p>
            <a:r>
              <a:rPr lang="es-ES" sz="2200">
                <a:solidFill>
                  <a:schemeClr val="tx2"/>
                </a:solidFill>
              </a:rPr>
              <a:t>Movimiento </a:t>
            </a:r>
          </a:p>
          <a:p>
            <a:r>
              <a:rPr lang="es-ES" sz="2200">
                <a:solidFill>
                  <a:schemeClr val="tx2"/>
                </a:solidFill>
              </a:rPr>
              <a:t>Hippie</a:t>
            </a:r>
          </a:p>
          <a:p>
            <a:endParaRPr lang="es-ES" sz="2200">
              <a:solidFill>
                <a:schemeClr val="tx2"/>
              </a:solidFill>
            </a:endParaRPr>
          </a:p>
        </p:txBody>
      </p:sp>
      <p:sp>
        <p:nvSpPr>
          <p:cNvPr id="19463" name="Line 11"/>
          <p:cNvSpPr>
            <a:spLocks noChangeShapeType="1"/>
          </p:cNvSpPr>
          <p:nvPr/>
        </p:nvSpPr>
        <p:spPr bwMode="auto">
          <a:xfrm>
            <a:off x="323850" y="4149725"/>
            <a:ext cx="360363" cy="0"/>
          </a:xfrm>
          <a:prstGeom prst="line">
            <a:avLst/>
          </a:prstGeom>
          <a:noFill/>
          <a:ln w="76200">
            <a:solidFill>
              <a:schemeClr val="tx1"/>
            </a:solidFill>
            <a:round/>
            <a:headEnd/>
            <a:tailEnd type="triangle" w="med" len="med"/>
          </a:ln>
        </p:spPr>
        <p:txBody>
          <a:bodyPr/>
          <a:lstStyle/>
          <a:p>
            <a:endParaRPr lang="en-US"/>
          </a:p>
        </p:txBody>
      </p:sp>
      <p:sp>
        <p:nvSpPr>
          <p:cNvPr id="19464" name="Rectangle 12"/>
          <p:cNvSpPr>
            <a:spLocks noChangeArrowheads="1"/>
          </p:cNvSpPr>
          <p:nvPr/>
        </p:nvSpPr>
        <p:spPr bwMode="auto">
          <a:xfrm>
            <a:off x="827088" y="3933825"/>
            <a:ext cx="1423987" cy="762000"/>
          </a:xfrm>
          <a:prstGeom prst="rect">
            <a:avLst/>
          </a:prstGeom>
          <a:noFill/>
          <a:ln w="9525">
            <a:noFill/>
            <a:miter lim="800000"/>
            <a:headEnd/>
            <a:tailEnd/>
          </a:ln>
        </p:spPr>
        <p:txBody>
          <a:bodyPr wrap="none">
            <a:spAutoFit/>
          </a:bodyPr>
          <a:lstStyle/>
          <a:p>
            <a:r>
              <a:rPr lang="es-ES" sz="2200">
                <a:solidFill>
                  <a:schemeClr val="tx2"/>
                </a:solidFill>
              </a:rPr>
              <a:t>Oposición </a:t>
            </a:r>
          </a:p>
          <a:p>
            <a:r>
              <a:rPr lang="es-ES" sz="2200">
                <a:solidFill>
                  <a:schemeClr val="tx2"/>
                </a:solidFill>
              </a:rPr>
              <a:t>interna</a:t>
            </a:r>
          </a:p>
        </p:txBody>
      </p:sp>
      <p:sp>
        <p:nvSpPr>
          <p:cNvPr id="19465" name="Line 13"/>
          <p:cNvSpPr>
            <a:spLocks noChangeShapeType="1"/>
          </p:cNvSpPr>
          <p:nvPr/>
        </p:nvSpPr>
        <p:spPr bwMode="auto">
          <a:xfrm>
            <a:off x="323850" y="4797425"/>
            <a:ext cx="360363" cy="0"/>
          </a:xfrm>
          <a:prstGeom prst="line">
            <a:avLst/>
          </a:prstGeom>
          <a:noFill/>
          <a:ln w="76200">
            <a:solidFill>
              <a:schemeClr val="tx1"/>
            </a:solidFill>
            <a:round/>
            <a:headEnd/>
            <a:tailEnd type="triangle" w="med" len="med"/>
          </a:ln>
        </p:spPr>
        <p:txBody>
          <a:bodyPr/>
          <a:lstStyle/>
          <a:p>
            <a:endParaRPr lang="en-US"/>
          </a:p>
        </p:txBody>
      </p:sp>
      <p:sp>
        <p:nvSpPr>
          <p:cNvPr id="19466" name="Rectangle 14"/>
          <p:cNvSpPr>
            <a:spLocks noChangeArrowheads="1"/>
          </p:cNvSpPr>
          <p:nvPr/>
        </p:nvSpPr>
        <p:spPr bwMode="auto">
          <a:xfrm>
            <a:off x="827088" y="4603750"/>
            <a:ext cx="2081212" cy="762000"/>
          </a:xfrm>
          <a:prstGeom prst="rect">
            <a:avLst/>
          </a:prstGeom>
          <a:noFill/>
          <a:ln w="9525">
            <a:noFill/>
            <a:miter lim="800000"/>
            <a:headEnd/>
            <a:tailEnd/>
          </a:ln>
        </p:spPr>
        <p:txBody>
          <a:bodyPr wrap="none">
            <a:spAutoFit/>
          </a:bodyPr>
          <a:lstStyle/>
          <a:p>
            <a:r>
              <a:rPr lang="es-ES" sz="2200">
                <a:solidFill>
                  <a:schemeClr val="tx2"/>
                </a:solidFill>
              </a:rPr>
              <a:t>Universidades </a:t>
            </a:r>
          </a:p>
          <a:p>
            <a:r>
              <a:rPr lang="es-ES" sz="2200">
                <a:solidFill>
                  <a:schemeClr val="tx2"/>
                </a:solidFill>
              </a:rPr>
              <a:t>como escenario</a:t>
            </a:r>
          </a:p>
        </p:txBody>
      </p:sp>
      <p:sp>
        <p:nvSpPr>
          <p:cNvPr id="19467" name="Line 15"/>
          <p:cNvSpPr>
            <a:spLocks noChangeShapeType="1"/>
          </p:cNvSpPr>
          <p:nvPr/>
        </p:nvSpPr>
        <p:spPr bwMode="auto">
          <a:xfrm>
            <a:off x="323850" y="5661025"/>
            <a:ext cx="360363" cy="0"/>
          </a:xfrm>
          <a:prstGeom prst="line">
            <a:avLst/>
          </a:prstGeom>
          <a:noFill/>
          <a:ln w="76200">
            <a:solidFill>
              <a:schemeClr val="tx1"/>
            </a:solidFill>
            <a:round/>
            <a:headEnd/>
            <a:tailEnd type="triangle" w="med" len="med"/>
          </a:ln>
        </p:spPr>
        <p:txBody>
          <a:bodyPr/>
          <a:lstStyle/>
          <a:p>
            <a:endParaRPr lang="en-US"/>
          </a:p>
        </p:txBody>
      </p:sp>
      <p:sp>
        <p:nvSpPr>
          <p:cNvPr id="19468" name="Rectangle 16"/>
          <p:cNvSpPr>
            <a:spLocks noChangeArrowheads="1"/>
          </p:cNvSpPr>
          <p:nvPr/>
        </p:nvSpPr>
        <p:spPr bwMode="auto">
          <a:xfrm>
            <a:off x="827088" y="5445125"/>
            <a:ext cx="2160587" cy="1431925"/>
          </a:xfrm>
          <a:prstGeom prst="rect">
            <a:avLst/>
          </a:prstGeom>
          <a:noFill/>
          <a:ln w="9525">
            <a:noFill/>
            <a:miter lim="800000"/>
            <a:headEnd/>
            <a:tailEnd/>
          </a:ln>
        </p:spPr>
        <p:txBody>
          <a:bodyPr>
            <a:spAutoFit/>
          </a:bodyPr>
          <a:lstStyle/>
          <a:p>
            <a:r>
              <a:rPr lang="es-ES" sz="2200">
                <a:solidFill>
                  <a:schemeClr val="tx2"/>
                </a:solidFill>
              </a:rPr>
              <a:t>Encuentros violentos entre policía y estudiantes</a:t>
            </a:r>
          </a:p>
        </p:txBody>
      </p:sp>
      <p:sp>
        <p:nvSpPr>
          <p:cNvPr id="19469" name="Line 19"/>
          <p:cNvSpPr>
            <a:spLocks noChangeShapeType="1"/>
          </p:cNvSpPr>
          <p:nvPr/>
        </p:nvSpPr>
        <p:spPr bwMode="auto">
          <a:xfrm flipH="1">
            <a:off x="3708400" y="2708275"/>
            <a:ext cx="503238" cy="576263"/>
          </a:xfrm>
          <a:prstGeom prst="line">
            <a:avLst/>
          </a:prstGeom>
          <a:noFill/>
          <a:ln w="76200">
            <a:solidFill>
              <a:schemeClr val="tx1"/>
            </a:solidFill>
            <a:round/>
            <a:headEnd/>
            <a:tailEnd type="triangle" w="med" len="med"/>
          </a:ln>
        </p:spPr>
        <p:txBody>
          <a:bodyPr/>
          <a:lstStyle/>
          <a:p>
            <a:endParaRPr lang="en-US"/>
          </a:p>
        </p:txBody>
      </p:sp>
      <p:sp>
        <p:nvSpPr>
          <p:cNvPr id="19470" name="Rectangle 20"/>
          <p:cNvSpPr>
            <a:spLocks noChangeArrowheads="1"/>
          </p:cNvSpPr>
          <p:nvPr/>
        </p:nvSpPr>
        <p:spPr bwMode="auto">
          <a:xfrm>
            <a:off x="2771775" y="3213100"/>
            <a:ext cx="1489075" cy="762000"/>
          </a:xfrm>
          <a:prstGeom prst="rect">
            <a:avLst/>
          </a:prstGeom>
          <a:noFill/>
          <a:ln w="9525">
            <a:noFill/>
            <a:miter lim="800000"/>
            <a:headEnd/>
            <a:tailEnd/>
          </a:ln>
        </p:spPr>
        <p:txBody>
          <a:bodyPr wrap="none">
            <a:spAutoFit/>
          </a:bodyPr>
          <a:lstStyle/>
          <a:p>
            <a:r>
              <a:rPr lang="es-ES" sz="2200">
                <a:solidFill>
                  <a:schemeClr val="tx2"/>
                </a:solidFill>
              </a:rPr>
              <a:t>Adicción a </a:t>
            </a:r>
          </a:p>
          <a:p>
            <a:r>
              <a:rPr lang="es-ES" sz="2200">
                <a:solidFill>
                  <a:schemeClr val="tx2"/>
                </a:solidFill>
              </a:rPr>
              <a:t>las drogas</a:t>
            </a:r>
          </a:p>
        </p:txBody>
      </p:sp>
      <p:sp>
        <p:nvSpPr>
          <p:cNvPr id="19471" name="Line 21"/>
          <p:cNvSpPr>
            <a:spLocks noChangeShapeType="1"/>
          </p:cNvSpPr>
          <p:nvPr/>
        </p:nvSpPr>
        <p:spPr bwMode="auto">
          <a:xfrm>
            <a:off x="4211638" y="2708275"/>
            <a:ext cx="1512887" cy="504825"/>
          </a:xfrm>
          <a:prstGeom prst="line">
            <a:avLst/>
          </a:prstGeom>
          <a:noFill/>
          <a:ln w="76200">
            <a:solidFill>
              <a:schemeClr val="tx1"/>
            </a:solidFill>
            <a:round/>
            <a:headEnd/>
            <a:tailEnd type="triangle" w="med" len="med"/>
          </a:ln>
        </p:spPr>
        <p:txBody>
          <a:bodyPr/>
          <a:lstStyle/>
          <a:p>
            <a:endParaRPr lang="en-US"/>
          </a:p>
        </p:txBody>
      </p:sp>
      <p:sp>
        <p:nvSpPr>
          <p:cNvPr id="19472" name="Rectangle 22"/>
          <p:cNvSpPr>
            <a:spLocks noChangeArrowheads="1"/>
          </p:cNvSpPr>
          <p:nvPr/>
        </p:nvSpPr>
        <p:spPr bwMode="auto">
          <a:xfrm>
            <a:off x="4500563" y="3213100"/>
            <a:ext cx="2789237" cy="762000"/>
          </a:xfrm>
          <a:prstGeom prst="rect">
            <a:avLst/>
          </a:prstGeom>
          <a:noFill/>
          <a:ln w="9525">
            <a:noFill/>
            <a:miter lim="800000"/>
            <a:headEnd/>
            <a:tailEnd/>
          </a:ln>
        </p:spPr>
        <p:txBody>
          <a:bodyPr wrap="none">
            <a:spAutoFit/>
          </a:bodyPr>
          <a:lstStyle/>
          <a:p>
            <a:r>
              <a:rPr lang="es-ES" sz="2200">
                <a:solidFill>
                  <a:schemeClr val="tx2"/>
                </a:solidFill>
              </a:rPr>
              <a:t>Población afectada </a:t>
            </a:r>
          </a:p>
          <a:p>
            <a:r>
              <a:rPr lang="es-ES" sz="2200">
                <a:solidFill>
                  <a:schemeClr val="tx2"/>
                </a:solidFill>
              </a:rPr>
              <a:t>por el Agente Naranja</a:t>
            </a:r>
          </a:p>
        </p:txBody>
      </p:sp>
      <p:sp>
        <p:nvSpPr>
          <p:cNvPr id="19473" name="Line 23"/>
          <p:cNvSpPr>
            <a:spLocks noChangeShapeType="1"/>
          </p:cNvSpPr>
          <p:nvPr/>
        </p:nvSpPr>
        <p:spPr bwMode="auto">
          <a:xfrm>
            <a:off x="4211638" y="2708275"/>
            <a:ext cx="3384550" cy="504825"/>
          </a:xfrm>
          <a:prstGeom prst="line">
            <a:avLst/>
          </a:prstGeom>
          <a:noFill/>
          <a:ln w="76200">
            <a:solidFill>
              <a:schemeClr val="tx1"/>
            </a:solidFill>
            <a:round/>
            <a:headEnd/>
            <a:tailEnd type="triangle" w="med" len="med"/>
          </a:ln>
        </p:spPr>
        <p:txBody>
          <a:bodyPr/>
          <a:lstStyle/>
          <a:p>
            <a:endParaRPr lang="en-US"/>
          </a:p>
        </p:txBody>
      </p:sp>
      <p:sp>
        <p:nvSpPr>
          <p:cNvPr id="19474" name="Rectangle 24"/>
          <p:cNvSpPr>
            <a:spLocks noChangeArrowheads="1"/>
          </p:cNvSpPr>
          <p:nvPr/>
        </p:nvSpPr>
        <p:spPr bwMode="auto">
          <a:xfrm>
            <a:off x="7524750" y="3235325"/>
            <a:ext cx="1550988" cy="762000"/>
          </a:xfrm>
          <a:prstGeom prst="rect">
            <a:avLst/>
          </a:prstGeom>
          <a:noFill/>
          <a:ln w="9525">
            <a:noFill/>
            <a:miter lim="800000"/>
            <a:headEnd/>
            <a:tailEnd/>
          </a:ln>
        </p:spPr>
        <p:txBody>
          <a:bodyPr wrap="none">
            <a:spAutoFit/>
          </a:bodyPr>
          <a:lstStyle/>
          <a:p>
            <a:r>
              <a:rPr lang="es-ES" sz="2200">
                <a:solidFill>
                  <a:schemeClr val="tx2"/>
                </a:solidFill>
              </a:rPr>
              <a:t>Síndrome </a:t>
            </a:r>
          </a:p>
          <a:p>
            <a:r>
              <a:rPr lang="es-ES" sz="2200">
                <a:solidFill>
                  <a:schemeClr val="tx2"/>
                </a:solidFill>
              </a:rPr>
              <a:t>de Vietnam</a:t>
            </a:r>
          </a:p>
        </p:txBody>
      </p:sp>
      <p:sp>
        <p:nvSpPr>
          <p:cNvPr id="19475" name="Oval 26"/>
          <p:cNvSpPr>
            <a:spLocks noChangeArrowheads="1"/>
          </p:cNvSpPr>
          <p:nvPr/>
        </p:nvSpPr>
        <p:spPr bwMode="auto">
          <a:xfrm>
            <a:off x="6300788" y="4581525"/>
            <a:ext cx="2374900" cy="1584325"/>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58.209 muertos </a:t>
            </a:r>
          </a:p>
          <a:p>
            <a:pPr algn="ctr"/>
            <a:r>
              <a:rPr lang="es-ES" sz="2200">
                <a:solidFill>
                  <a:schemeClr val="bg2"/>
                </a:solidFill>
              </a:rPr>
              <a:t>y 153.303 heridos</a:t>
            </a:r>
          </a:p>
        </p:txBody>
      </p:sp>
      <p:pic>
        <p:nvPicPr>
          <p:cNvPr id="19476" name="Picture 31" descr="Bandera de los Estados Unidos">
            <a:hlinkClick r:id="rId2" tooltip="&quot;Bandera de los Estados Unidos&quot;"/>
          </p:cNvPr>
          <p:cNvPicPr>
            <a:picLocks noChangeAspect="1" noChangeArrowheads="1"/>
          </p:cNvPicPr>
          <p:nvPr>
            <p:ph sz="half" idx="2"/>
          </p:nvPr>
        </p:nvPicPr>
        <p:blipFill>
          <a:blip r:embed="rId3" cstate="print"/>
          <a:srcRect/>
          <a:stretch>
            <a:fillRect/>
          </a:stretch>
        </p:blipFill>
        <p:spPr>
          <a:xfrm>
            <a:off x="5148263" y="1001713"/>
            <a:ext cx="647700" cy="352425"/>
          </a:xfr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sz="quarter"/>
          </p:nvPr>
        </p:nvSpPr>
        <p:spPr/>
        <p:txBody>
          <a:bodyPr/>
          <a:lstStyle/>
          <a:p>
            <a:pPr eaLnBrk="1" hangingPunct="1"/>
            <a:r>
              <a:rPr lang="es-ES" smtClean="0">
                <a:latin typeface="Franklin Gothic Medium" pitchFamily="34" charset="0"/>
              </a:rPr>
              <a:t>EFECTOS EN EEUU</a:t>
            </a:r>
          </a:p>
        </p:txBody>
      </p:sp>
      <p:pic>
        <p:nvPicPr>
          <p:cNvPr id="20483" name="Picture 4" descr="Bandera de los Estados Unidos">
            <a:hlinkClick r:id="rId2" tooltip="&quot;Bandera de los Estados Unidos&quot;"/>
          </p:cNvPr>
          <p:cNvPicPr>
            <a:picLocks noChangeAspect="1" noChangeArrowheads="1"/>
          </p:cNvPicPr>
          <p:nvPr>
            <p:ph sz="quarter" idx="1"/>
          </p:nvPr>
        </p:nvPicPr>
        <p:blipFill>
          <a:blip r:embed="rId3" cstate="print"/>
          <a:srcRect/>
          <a:stretch>
            <a:fillRect/>
          </a:stretch>
        </p:blipFill>
        <p:spPr>
          <a:xfrm>
            <a:off x="5148263" y="981075"/>
            <a:ext cx="647700" cy="354013"/>
          </a:xfrm>
        </p:spPr>
      </p:pic>
      <p:pic>
        <p:nvPicPr>
          <p:cNvPr id="20484" name="Picture 7" descr="250px-Vietnamdem"/>
          <p:cNvPicPr>
            <a:picLocks noChangeAspect="1" noChangeArrowheads="1"/>
          </p:cNvPicPr>
          <p:nvPr>
            <p:ph sz="quarter" idx="2"/>
          </p:nvPr>
        </p:nvPicPr>
        <p:blipFill>
          <a:blip r:embed="rId4" cstate="print"/>
          <a:srcRect/>
          <a:stretch>
            <a:fillRect/>
          </a:stretch>
        </p:blipFill>
        <p:spPr>
          <a:xfrm>
            <a:off x="5003800" y="1700213"/>
            <a:ext cx="3094038" cy="2030412"/>
          </a:xfrm>
          <a:noFill/>
        </p:spPr>
      </p:pic>
      <p:pic>
        <p:nvPicPr>
          <p:cNvPr id="20485" name="Picture 9" descr="300px-Vietnam_War_protesters"/>
          <p:cNvPicPr>
            <a:picLocks noChangeAspect="1" noChangeArrowheads="1"/>
          </p:cNvPicPr>
          <p:nvPr>
            <p:ph sz="quarter" idx="3"/>
          </p:nvPr>
        </p:nvPicPr>
        <p:blipFill>
          <a:blip r:embed="rId5" cstate="print"/>
          <a:srcRect/>
          <a:stretch>
            <a:fillRect/>
          </a:stretch>
        </p:blipFill>
        <p:spPr>
          <a:xfrm>
            <a:off x="844550" y="1700213"/>
            <a:ext cx="3859213" cy="4824412"/>
          </a:xfrm>
          <a:noFill/>
        </p:spPr>
      </p:pic>
      <p:pic>
        <p:nvPicPr>
          <p:cNvPr id="20486" name="Picture 10" descr="AgenteNaranjaMalformacion01"/>
          <p:cNvPicPr>
            <a:picLocks noChangeAspect="1" noChangeArrowheads="1"/>
          </p:cNvPicPr>
          <p:nvPr>
            <p:ph sz="quarter" idx="4"/>
          </p:nvPr>
        </p:nvPicPr>
        <p:blipFill>
          <a:blip r:embed="rId6" cstate="print"/>
          <a:srcRect/>
          <a:stretch>
            <a:fillRect/>
          </a:stretch>
        </p:blipFill>
        <p:spPr>
          <a:xfrm>
            <a:off x="5003800" y="3789363"/>
            <a:ext cx="3024188" cy="2714625"/>
          </a:xfr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smtClean="0">
                <a:latin typeface="Franklin Gothic Medium" pitchFamily="34" charset="0"/>
              </a:rPr>
              <a:t>EFECTOS EN VIETNAM</a:t>
            </a:r>
          </a:p>
        </p:txBody>
      </p:sp>
      <p:pic>
        <p:nvPicPr>
          <p:cNvPr id="21507" name="Picture 5" descr="22px-Flag_of_North_Vietnam">
            <a:hlinkClick r:id="rId2" tooltip="&quot;Flag of North Vietnam.svg&quot;"/>
          </p:cNvPr>
          <p:cNvPicPr>
            <a:picLocks noChangeAspect="1" noChangeArrowheads="1"/>
          </p:cNvPicPr>
          <p:nvPr>
            <p:ph sz="half" idx="1"/>
          </p:nvPr>
        </p:nvPicPr>
        <p:blipFill>
          <a:blip r:embed="rId3" cstate="print"/>
          <a:srcRect/>
          <a:stretch>
            <a:fillRect/>
          </a:stretch>
        </p:blipFill>
        <p:spPr>
          <a:xfrm>
            <a:off x="5867400" y="981075"/>
            <a:ext cx="504825" cy="344488"/>
          </a:xfrm>
        </p:spPr>
      </p:pic>
      <p:pic>
        <p:nvPicPr>
          <p:cNvPr id="21508" name="Picture 7" descr="22px-FNL_Flag">
            <a:hlinkClick r:id="rId4" tooltip="&quot;FNL Flag.svg&quot;"/>
          </p:cNvPr>
          <p:cNvPicPr>
            <a:picLocks noChangeAspect="1" noChangeArrowheads="1"/>
          </p:cNvPicPr>
          <p:nvPr>
            <p:ph sz="quarter" idx="2"/>
          </p:nvPr>
        </p:nvPicPr>
        <p:blipFill>
          <a:blip r:embed="rId5" cstate="print"/>
          <a:srcRect/>
          <a:stretch>
            <a:fillRect/>
          </a:stretch>
        </p:blipFill>
        <p:spPr>
          <a:xfrm>
            <a:off x="6443663" y="981075"/>
            <a:ext cx="504825" cy="342900"/>
          </a:xfrm>
        </p:spPr>
      </p:pic>
      <p:pic>
        <p:nvPicPr>
          <p:cNvPr id="21509" name="Picture 9" descr="Bandera de Vietnam del Sur">
            <a:hlinkClick r:id="rId6" tooltip="&quot;Bandera de Vietnam del Sur&quot;"/>
          </p:cNvPr>
          <p:cNvPicPr>
            <a:picLocks noChangeAspect="1" noChangeArrowheads="1"/>
          </p:cNvPicPr>
          <p:nvPr>
            <p:ph sz="quarter" idx="3"/>
          </p:nvPr>
        </p:nvPicPr>
        <p:blipFill>
          <a:blip r:embed="rId7" cstate="print"/>
          <a:srcRect/>
          <a:stretch>
            <a:fillRect/>
          </a:stretch>
        </p:blipFill>
        <p:spPr>
          <a:xfrm>
            <a:off x="7019925" y="1003300"/>
            <a:ext cx="504825" cy="342900"/>
          </a:xfrm>
        </p:spPr>
      </p:pic>
      <p:sp>
        <p:nvSpPr>
          <p:cNvPr id="21510" name="Oval 11"/>
          <p:cNvSpPr>
            <a:spLocks noChangeArrowheads="1"/>
          </p:cNvSpPr>
          <p:nvPr/>
        </p:nvSpPr>
        <p:spPr bwMode="auto">
          <a:xfrm>
            <a:off x="2555875" y="1700213"/>
            <a:ext cx="4321175" cy="1728787"/>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Consecuencias políticas</a:t>
            </a:r>
          </a:p>
        </p:txBody>
      </p:sp>
      <p:sp>
        <p:nvSpPr>
          <p:cNvPr id="21511" name="Line 12"/>
          <p:cNvSpPr>
            <a:spLocks noChangeShapeType="1"/>
          </p:cNvSpPr>
          <p:nvPr/>
        </p:nvSpPr>
        <p:spPr bwMode="auto">
          <a:xfrm>
            <a:off x="4716463" y="3429000"/>
            <a:ext cx="0" cy="647700"/>
          </a:xfrm>
          <a:prstGeom prst="line">
            <a:avLst/>
          </a:prstGeom>
          <a:noFill/>
          <a:ln w="76200">
            <a:solidFill>
              <a:schemeClr val="tx1"/>
            </a:solidFill>
            <a:round/>
            <a:headEnd/>
            <a:tailEnd type="triangle" w="med" len="med"/>
          </a:ln>
        </p:spPr>
        <p:txBody>
          <a:bodyPr/>
          <a:lstStyle/>
          <a:p>
            <a:endParaRPr lang="en-US"/>
          </a:p>
        </p:txBody>
      </p:sp>
      <p:sp>
        <p:nvSpPr>
          <p:cNvPr id="21512" name="Rectangle 13"/>
          <p:cNvSpPr>
            <a:spLocks noChangeArrowheads="1"/>
          </p:cNvSpPr>
          <p:nvPr/>
        </p:nvSpPr>
        <p:spPr bwMode="auto">
          <a:xfrm>
            <a:off x="3348038" y="4292600"/>
            <a:ext cx="2952750" cy="1096963"/>
          </a:xfrm>
          <a:prstGeom prst="rect">
            <a:avLst/>
          </a:prstGeom>
          <a:noFill/>
          <a:ln w="9525">
            <a:noFill/>
            <a:miter lim="800000"/>
            <a:headEnd/>
            <a:tailEnd/>
          </a:ln>
        </p:spPr>
        <p:txBody>
          <a:bodyPr>
            <a:spAutoFit/>
          </a:bodyPr>
          <a:lstStyle/>
          <a:p>
            <a:pPr algn="ctr"/>
            <a:r>
              <a:rPr lang="es-ES" sz="2200">
                <a:solidFill>
                  <a:schemeClr val="tx2"/>
                </a:solidFill>
              </a:rPr>
              <a:t>Reunificación del país bajo el régimen comunista</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 smtClean="0">
                <a:latin typeface="Franklin Gothic Medium" pitchFamily="34" charset="0"/>
              </a:rPr>
              <a:t>EFECTOS EN VIETNAM</a:t>
            </a:r>
          </a:p>
        </p:txBody>
      </p:sp>
      <p:sp>
        <p:nvSpPr>
          <p:cNvPr id="22531" name="Rectangle 3"/>
          <p:cNvSpPr>
            <a:spLocks noGrp="1" noChangeArrowheads="1"/>
          </p:cNvSpPr>
          <p:nvPr>
            <p:ph type="body" idx="1"/>
          </p:nvPr>
        </p:nvSpPr>
        <p:spPr/>
        <p:txBody>
          <a:bodyPr/>
          <a:lstStyle/>
          <a:p>
            <a:pPr eaLnBrk="1" hangingPunct="1">
              <a:buFont typeface="Wingdings" pitchFamily="2" charset="2"/>
              <a:buNone/>
            </a:pPr>
            <a:r>
              <a:rPr lang="es-ES" smtClean="0"/>
              <a:t> </a:t>
            </a:r>
          </a:p>
        </p:txBody>
      </p:sp>
      <p:pic>
        <p:nvPicPr>
          <p:cNvPr id="22532" name="Picture 4" descr="22px-Flag_of_North_Vietnam">
            <a:hlinkClick r:id="rId2" tooltip="&quot;Flag of North Vietnam.svg&quot;"/>
          </p:cNvPr>
          <p:cNvPicPr>
            <a:picLocks noChangeAspect="1" noChangeArrowheads="1"/>
          </p:cNvPicPr>
          <p:nvPr/>
        </p:nvPicPr>
        <p:blipFill>
          <a:blip r:embed="rId3" cstate="print"/>
          <a:srcRect/>
          <a:stretch>
            <a:fillRect/>
          </a:stretch>
        </p:blipFill>
        <p:spPr bwMode="auto">
          <a:xfrm>
            <a:off x="5867400" y="981075"/>
            <a:ext cx="504825" cy="344488"/>
          </a:xfrm>
          <a:prstGeom prst="rect">
            <a:avLst/>
          </a:prstGeom>
          <a:noFill/>
          <a:ln w="9525">
            <a:noFill/>
            <a:miter lim="800000"/>
            <a:headEnd/>
            <a:tailEnd/>
          </a:ln>
        </p:spPr>
      </p:pic>
      <p:pic>
        <p:nvPicPr>
          <p:cNvPr id="22533" name="Picture 5" descr="22px-FNL_Flag">
            <a:hlinkClick r:id="rId4" tooltip="&quot;FNL Flag.svg&quot;"/>
          </p:cNvPr>
          <p:cNvPicPr>
            <a:picLocks noChangeAspect="1" noChangeArrowheads="1"/>
          </p:cNvPicPr>
          <p:nvPr/>
        </p:nvPicPr>
        <p:blipFill>
          <a:blip r:embed="rId5" cstate="print"/>
          <a:srcRect/>
          <a:stretch>
            <a:fillRect/>
          </a:stretch>
        </p:blipFill>
        <p:spPr bwMode="auto">
          <a:xfrm>
            <a:off x="6443663" y="981075"/>
            <a:ext cx="504825" cy="342900"/>
          </a:xfrm>
          <a:prstGeom prst="rect">
            <a:avLst/>
          </a:prstGeom>
          <a:noFill/>
          <a:ln w="9525">
            <a:noFill/>
            <a:miter lim="800000"/>
            <a:headEnd/>
            <a:tailEnd/>
          </a:ln>
        </p:spPr>
      </p:pic>
      <p:pic>
        <p:nvPicPr>
          <p:cNvPr id="22534" name="Picture 6" descr="Bandera de Vietnam del Sur">
            <a:hlinkClick r:id="rId6" tooltip="&quot;Bandera de Vietnam del Sur&quot;"/>
          </p:cNvPr>
          <p:cNvPicPr>
            <a:picLocks noChangeAspect="1" noChangeArrowheads="1"/>
          </p:cNvPicPr>
          <p:nvPr/>
        </p:nvPicPr>
        <p:blipFill>
          <a:blip r:embed="rId7" cstate="print"/>
          <a:srcRect/>
          <a:stretch>
            <a:fillRect/>
          </a:stretch>
        </p:blipFill>
        <p:spPr bwMode="auto">
          <a:xfrm>
            <a:off x="7019925" y="1003300"/>
            <a:ext cx="504825" cy="342900"/>
          </a:xfrm>
          <a:prstGeom prst="rect">
            <a:avLst/>
          </a:prstGeom>
          <a:noFill/>
          <a:ln w="9525">
            <a:noFill/>
            <a:miter lim="800000"/>
            <a:headEnd/>
            <a:tailEnd/>
          </a:ln>
        </p:spPr>
      </p:pic>
      <p:sp>
        <p:nvSpPr>
          <p:cNvPr id="22535" name="Oval 8"/>
          <p:cNvSpPr>
            <a:spLocks noChangeArrowheads="1"/>
          </p:cNvSpPr>
          <p:nvPr/>
        </p:nvSpPr>
        <p:spPr bwMode="auto">
          <a:xfrm>
            <a:off x="1979613" y="3284538"/>
            <a:ext cx="5040312" cy="1296987"/>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Consecuencias sociales, económicas </a:t>
            </a:r>
          </a:p>
          <a:p>
            <a:pPr algn="ctr"/>
            <a:r>
              <a:rPr lang="es-ES" sz="2200">
                <a:solidFill>
                  <a:schemeClr val="bg2"/>
                </a:solidFill>
              </a:rPr>
              <a:t>y ambientales</a:t>
            </a:r>
          </a:p>
        </p:txBody>
      </p:sp>
      <p:sp>
        <p:nvSpPr>
          <p:cNvPr id="22536" name="Rectangle 11"/>
          <p:cNvSpPr>
            <a:spLocks noChangeArrowheads="1"/>
          </p:cNvSpPr>
          <p:nvPr/>
        </p:nvSpPr>
        <p:spPr bwMode="auto">
          <a:xfrm>
            <a:off x="395288" y="2420938"/>
            <a:ext cx="2025650" cy="1096962"/>
          </a:xfrm>
          <a:prstGeom prst="rect">
            <a:avLst/>
          </a:prstGeom>
          <a:noFill/>
          <a:ln w="9525">
            <a:noFill/>
            <a:miter lim="800000"/>
            <a:headEnd/>
            <a:tailEnd/>
          </a:ln>
        </p:spPr>
        <p:txBody>
          <a:bodyPr wrap="none">
            <a:spAutoFit/>
          </a:bodyPr>
          <a:lstStyle/>
          <a:p>
            <a:r>
              <a:rPr lang="es-ES" sz="2200">
                <a:solidFill>
                  <a:schemeClr val="tx2"/>
                </a:solidFill>
              </a:rPr>
              <a:t>70 % de la </a:t>
            </a:r>
          </a:p>
          <a:p>
            <a:r>
              <a:rPr lang="es-ES" sz="2200">
                <a:solidFill>
                  <a:schemeClr val="tx2"/>
                </a:solidFill>
              </a:rPr>
              <a:t>infraestructura </a:t>
            </a:r>
          </a:p>
          <a:p>
            <a:r>
              <a:rPr lang="es-ES" sz="2200">
                <a:solidFill>
                  <a:schemeClr val="tx2"/>
                </a:solidFill>
              </a:rPr>
              <a:t>destrozada</a:t>
            </a:r>
          </a:p>
        </p:txBody>
      </p:sp>
      <p:sp>
        <p:nvSpPr>
          <p:cNvPr id="22537" name="Rectangle 13"/>
          <p:cNvSpPr>
            <a:spLocks noChangeArrowheads="1"/>
          </p:cNvSpPr>
          <p:nvPr/>
        </p:nvSpPr>
        <p:spPr bwMode="auto">
          <a:xfrm>
            <a:off x="3419475" y="2133600"/>
            <a:ext cx="2297113" cy="427038"/>
          </a:xfrm>
          <a:prstGeom prst="rect">
            <a:avLst/>
          </a:prstGeom>
          <a:noFill/>
          <a:ln w="9525">
            <a:noFill/>
            <a:miter lim="800000"/>
            <a:headEnd/>
            <a:tailEnd/>
          </a:ln>
        </p:spPr>
        <p:txBody>
          <a:bodyPr wrap="none">
            <a:spAutoFit/>
          </a:bodyPr>
          <a:lstStyle/>
          <a:p>
            <a:r>
              <a:rPr lang="es-ES" sz="2200">
                <a:solidFill>
                  <a:schemeClr val="tx2"/>
                </a:solidFill>
              </a:rPr>
              <a:t>Selva destrozada </a:t>
            </a:r>
          </a:p>
        </p:txBody>
      </p:sp>
      <p:sp>
        <p:nvSpPr>
          <p:cNvPr id="22538" name="Rectangle 15"/>
          <p:cNvSpPr>
            <a:spLocks noChangeArrowheads="1"/>
          </p:cNvSpPr>
          <p:nvPr/>
        </p:nvSpPr>
        <p:spPr bwMode="auto">
          <a:xfrm>
            <a:off x="7019925" y="2300288"/>
            <a:ext cx="2112963" cy="1096962"/>
          </a:xfrm>
          <a:prstGeom prst="rect">
            <a:avLst/>
          </a:prstGeom>
          <a:noFill/>
          <a:ln w="9525">
            <a:noFill/>
            <a:miter lim="800000"/>
            <a:headEnd/>
            <a:tailEnd/>
          </a:ln>
        </p:spPr>
        <p:txBody>
          <a:bodyPr wrap="none">
            <a:spAutoFit/>
          </a:bodyPr>
          <a:lstStyle/>
          <a:p>
            <a:r>
              <a:rPr lang="es-ES" sz="2200">
                <a:solidFill>
                  <a:schemeClr val="tx2"/>
                </a:solidFill>
              </a:rPr>
              <a:t>Cultivos </a:t>
            </a:r>
          </a:p>
          <a:p>
            <a:r>
              <a:rPr lang="es-ES" sz="2200">
                <a:solidFill>
                  <a:schemeClr val="tx2"/>
                </a:solidFill>
              </a:rPr>
              <a:t>profundamente </a:t>
            </a:r>
          </a:p>
          <a:p>
            <a:r>
              <a:rPr lang="es-ES" sz="2200">
                <a:solidFill>
                  <a:schemeClr val="tx2"/>
                </a:solidFill>
              </a:rPr>
              <a:t>dañados </a:t>
            </a:r>
          </a:p>
        </p:txBody>
      </p:sp>
      <p:sp>
        <p:nvSpPr>
          <p:cNvPr id="22539" name="Rectangle 16"/>
          <p:cNvSpPr>
            <a:spLocks noChangeArrowheads="1"/>
          </p:cNvSpPr>
          <p:nvPr/>
        </p:nvSpPr>
        <p:spPr bwMode="auto">
          <a:xfrm>
            <a:off x="468313" y="4819650"/>
            <a:ext cx="1903412" cy="762000"/>
          </a:xfrm>
          <a:prstGeom prst="rect">
            <a:avLst/>
          </a:prstGeom>
          <a:noFill/>
          <a:ln w="9525">
            <a:noFill/>
            <a:miter lim="800000"/>
            <a:headEnd/>
            <a:tailEnd/>
          </a:ln>
        </p:spPr>
        <p:txBody>
          <a:bodyPr wrap="none">
            <a:spAutoFit/>
          </a:bodyPr>
          <a:lstStyle/>
          <a:p>
            <a:r>
              <a:rPr lang="es-ES" sz="2200">
                <a:solidFill>
                  <a:schemeClr val="tx2"/>
                </a:solidFill>
              </a:rPr>
              <a:t>Éxodo masivo </a:t>
            </a:r>
          </a:p>
          <a:p>
            <a:r>
              <a:rPr lang="es-ES" sz="2200">
                <a:solidFill>
                  <a:schemeClr val="tx2"/>
                </a:solidFill>
              </a:rPr>
              <a:t>a las ciudades</a:t>
            </a:r>
          </a:p>
        </p:txBody>
      </p:sp>
      <p:sp>
        <p:nvSpPr>
          <p:cNvPr id="22540" name="Rectangle 17"/>
          <p:cNvSpPr>
            <a:spLocks noChangeArrowheads="1"/>
          </p:cNvSpPr>
          <p:nvPr/>
        </p:nvSpPr>
        <p:spPr bwMode="auto">
          <a:xfrm>
            <a:off x="3492500" y="4868863"/>
            <a:ext cx="2044700" cy="427037"/>
          </a:xfrm>
          <a:prstGeom prst="rect">
            <a:avLst/>
          </a:prstGeom>
          <a:noFill/>
          <a:ln w="9525">
            <a:noFill/>
            <a:miter lim="800000"/>
            <a:headEnd/>
            <a:tailEnd/>
          </a:ln>
        </p:spPr>
        <p:txBody>
          <a:bodyPr wrap="none">
            <a:spAutoFit/>
          </a:bodyPr>
          <a:lstStyle/>
          <a:p>
            <a:r>
              <a:rPr lang="es-ES" sz="2200">
                <a:solidFill>
                  <a:schemeClr val="tx2"/>
                </a:solidFill>
              </a:rPr>
              <a:t>Agente Naranja</a:t>
            </a:r>
          </a:p>
        </p:txBody>
      </p:sp>
      <p:sp>
        <p:nvSpPr>
          <p:cNvPr id="22541" name="Line 19"/>
          <p:cNvSpPr>
            <a:spLocks noChangeShapeType="1"/>
          </p:cNvSpPr>
          <p:nvPr/>
        </p:nvSpPr>
        <p:spPr bwMode="auto">
          <a:xfrm>
            <a:off x="3203575" y="5445125"/>
            <a:ext cx="504825" cy="0"/>
          </a:xfrm>
          <a:prstGeom prst="line">
            <a:avLst/>
          </a:prstGeom>
          <a:noFill/>
          <a:ln w="76200">
            <a:solidFill>
              <a:schemeClr val="tx1"/>
            </a:solidFill>
            <a:round/>
            <a:headEnd/>
            <a:tailEnd type="triangle" w="med" len="med"/>
          </a:ln>
        </p:spPr>
        <p:txBody>
          <a:bodyPr/>
          <a:lstStyle/>
          <a:p>
            <a:endParaRPr lang="en-US"/>
          </a:p>
        </p:txBody>
      </p:sp>
      <p:sp>
        <p:nvSpPr>
          <p:cNvPr id="22542" name="Rectangle 20"/>
          <p:cNvSpPr>
            <a:spLocks noChangeArrowheads="1"/>
          </p:cNvSpPr>
          <p:nvPr/>
        </p:nvSpPr>
        <p:spPr bwMode="auto">
          <a:xfrm>
            <a:off x="3708400" y="5251450"/>
            <a:ext cx="2568575" cy="427038"/>
          </a:xfrm>
          <a:prstGeom prst="rect">
            <a:avLst/>
          </a:prstGeom>
          <a:noFill/>
          <a:ln w="9525">
            <a:noFill/>
            <a:miter lim="800000"/>
            <a:headEnd/>
            <a:tailEnd/>
          </a:ln>
        </p:spPr>
        <p:txBody>
          <a:bodyPr wrap="none">
            <a:spAutoFit/>
          </a:bodyPr>
          <a:lstStyle/>
          <a:p>
            <a:r>
              <a:rPr lang="es-ES" sz="2200">
                <a:solidFill>
                  <a:schemeClr val="tx2"/>
                </a:solidFill>
              </a:rPr>
              <a:t>Abortos prematuros</a:t>
            </a:r>
          </a:p>
        </p:txBody>
      </p:sp>
      <p:sp>
        <p:nvSpPr>
          <p:cNvPr id="22543" name="Line 21"/>
          <p:cNvSpPr>
            <a:spLocks noChangeShapeType="1"/>
          </p:cNvSpPr>
          <p:nvPr/>
        </p:nvSpPr>
        <p:spPr bwMode="auto">
          <a:xfrm>
            <a:off x="3203575" y="5876925"/>
            <a:ext cx="504825" cy="0"/>
          </a:xfrm>
          <a:prstGeom prst="line">
            <a:avLst/>
          </a:prstGeom>
          <a:noFill/>
          <a:ln w="76200">
            <a:solidFill>
              <a:schemeClr val="tx1"/>
            </a:solidFill>
            <a:round/>
            <a:headEnd/>
            <a:tailEnd type="triangle" w="med" len="med"/>
          </a:ln>
        </p:spPr>
        <p:txBody>
          <a:bodyPr/>
          <a:lstStyle/>
          <a:p>
            <a:endParaRPr lang="en-US"/>
          </a:p>
        </p:txBody>
      </p:sp>
      <p:sp>
        <p:nvSpPr>
          <p:cNvPr id="22544" name="Rectangle 22"/>
          <p:cNvSpPr>
            <a:spLocks noChangeArrowheads="1"/>
          </p:cNvSpPr>
          <p:nvPr/>
        </p:nvSpPr>
        <p:spPr bwMode="auto">
          <a:xfrm>
            <a:off x="3708400" y="5661025"/>
            <a:ext cx="1446213" cy="427038"/>
          </a:xfrm>
          <a:prstGeom prst="rect">
            <a:avLst/>
          </a:prstGeom>
          <a:noFill/>
          <a:ln w="9525">
            <a:noFill/>
            <a:miter lim="800000"/>
            <a:headEnd/>
            <a:tailEnd/>
          </a:ln>
        </p:spPr>
        <p:txBody>
          <a:bodyPr wrap="none">
            <a:spAutoFit/>
          </a:bodyPr>
          <a:lstStyle/>
          <a:p>
            <a:r>
              <a:rPr lang="es-ES" sz="2200">
                <a:solidFill>
                  <a:schemeClr val="tx2"/>
                </a:solidFill>
              </a:rPr>
              <a:t>Esterilidad</a:t>
            </a:r>
          </a:p>
        </p:txBody>
      </p:sp>
      <p:sp>
        <p:nvSpPr>
          <p:cNvPr id="22545" name="Line 23"/>
          <p:cNvSpPr>
            <a:spLocks noChangeShapeType="1"/>
          </p:cNvSpPr>
          <p:nvPr/>
        </p:nvSpPr>
        <p:spPr bwMode="auto">
          <a:xfrm>
            <a:off x="3203575" y="6308725"/>
            <a:ext cx="504825" cy="0"/>
          </a:xfrm>
          <a:prstGeom prst="line">
            <a:avLst/>
          </a:prstGeom>
          <a:noFill/>
          <a:ln w="76200">
            <a:solidFill>
              <a:schemeClr val="tx1"/>
            </a:solidFill>
            <a:round/>
            <a:headEnd/>
            <a:tailEnd type="triangle" w="med" len="med"/>
          </a:ln>
        </p:spPr>
        <p:txBody>
          <a:bodyPr/>
          <a:lstStyle/>
          <a:p>
            <a:endParaRPr lang="en-US"/>
          </a:p>
        </p:txBody>
      </p:sp>
      <p:sp>
        <p:nvSpPr>
          <p:cNvPr id="22546" name="Rectangle 24"/>
          <p:cNvSpPr>
            <a:spLocks noChangeArrowheads="1"/>
          </p:cNvSpPr>
          <p:nvPr/>
        </p:nvSpPr>
        <p:spPr bwMode="auto">
          <a:xfrm>
            <a:off x="3708400" y="6043613"/>
            <a:ext cx="2119313" cy="427037"/>
          </a:xfrm>
          <a:prstGeom prst="rect">
            <a:avLst/>
          </a:prstGeom>
          <a:noFill/>
          <a:ln w="9525">
            <a:noFill/>
            <a:miter lim="800000"/>
            <a:headEnd/>
            <a:tailEnd/>
          </a:ln>
        </p:spPr>
        <p:txBody>
          <a:bodyPr wrap="none">
            <a:spAutoFit/>
          </a:bodyPr>
          <a:lstStyle/>
          <a:p>
            <a:r>
              <a:rPr lang="es-ES" sz="2200">
                <a:solidFill>
                  <a:schemeClr val="tx2"/>
                </a:solidFill>
              </a:rPr>
              <a:t>Malformaciones</a:t>
            </a:r>
          </a:p>
        </p:txBody>
      </p:sp>
      <p:sp>
        <p:nvSpPr>
          <p:cNvPr id="22547" name="Oval 25"/>
          <p:cNvSpPr>
            <a:spLocks noChangeArrowheads="1"/>
          </p:cNvSpPr>
          <p:nvPr/>
        </p:nvSpPr>
        <p:spPr bwMode="auto">
          <a:xfrm>
            <a:off x="6227763" y="4292600"/>
            <a:ext cx="2627312" cy="1728788"/>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830.000 muertos y </a:t>
            </a:r>
          </a:p>
          <a:p>
            <a:pPr algn="ctr"/>
            <a:r>
              <a:rPr lang="es-ES" sz="2200">
                <a:solidFill>
                  <a:schemeClr val="bg2"/>
                </a:solidFill>
              </a:rPr>
              <a:t>900.000 heridos</a:t>
            </a:r>
          </a:p>
        </p:txBody>
      </p:sp>
      <p:sp>
        <p:nvSpPr>
          <p:cNvPr id="22548" name="Line 26"/>
          <p:cNvSpPr>
            <a:spLocks noChangeShapeType="1"/>
          </p:cNvSpPr>
          <p:nvPr/>
        </p:nvSpPr>
        <p:spPr bwMode="auto">
          <a:xfrm flipV="1">
            <a:off x="4500563" y="2636838"/>
            <a:ext cx="0" cy="647700"/>
          </a:xfrm>
          <a:prstGeom prst="line">
            <a:avLst/>
          </a:prstGeom>
          <a:noFill/>
          <a:ln w="76200">
            <a:solidFill>
              <a:schemeClr val="tx1"/>
            </a:solidFill>
            <a:round/>
            <a:headEnd/>
            <a:tailEnd type="triangle" w="med" len="med"/>
          </a:ln>
        </p:spPr>
        <p:txBody>
          <a:bodyPr/>
          <a:lstStyle/>
          <a:p>
            <a:endParaRPr lang="en-US"/>
          </a:p>
        </p:txBody>
      </p:sp>
      <p:sp>
        <p:nvSpPr>
          <p:cNvPr id="22549" name="Line 27"/>
          <p:cNvSpPr>
            <a:spLocks noChangeShapeType="1"/>
          </p:cNvSpPr>
          <p:nvPr/>
        </p:nvSpPr>
        <p:spPr bwMode="auto">
          <a:xfrm flipH="1" flipV="1">
            <a:off x="2124075" y="3284538"/>
            <a:ext cx="576263" cy="215900"/>
          </a:xfrm>
          <a:prstGeom prst="line">
            <a:avLst/>
          </a:prstGeom>
          <a:noFill/>
          <a:ln w="76200">
            <a:solidFill>
              <a:schemeClr val="tx1"/>
            </a:solidFill>
            <a:round/>
            <a:headEnd/>
            <a:tailEnd type="triangle" w="med" len="med"/>
          </a:ln>
        </p:spPr>
        <p:txBody>
          <a:bodyPr/>
          <a:lstStyle/>
          <a:p>
            <a:endParaRPr lang="en-US"/>
          </a:p>
        </p:txBody>
      </p:sp>
      <p:sp>
        <p:nvSpPr>
          <p:cNvPr id="22550" name="Line 29"/>
          <p:cNvSpPr>
            <a:spLocks noChangeShapeType="1"/>
          </p:cNvSpPr>
          <p:nvPr/>
        </p:nvSpPr>
        <p:spPr bwMode="auto">
          <a:xfrm flipV="1">
            <a:off x="6443663" y="3284538"/>
            <a:ext cx="504825" cy="215900"/>
          </a:xfrm>
          <a:prstGeom prst="line">
            <a:avLst/>
          </a:prstGeom>
          <a:noFill/>
          <a:ln w="76200">
            <a:solidFill>
              <a:schemeClr val="tx1"/>
            </a:solidFill>
            <a:round/>
            <a:headEnd/>
            <a:tailEnd type="triangle" w="med" len="med"/>
          </a:ln>
        </p:spPr>
        <p:txBody>
          <a:bodyPr/>
          <a:lstStyle/>
          <a:p>
            <a:endParaRPr lang="en-US"/>
          </a:p>
        </p:txBody>
      </p:sp>
      <p:sp>
        <p:nvSpPr>
          <p:cNvPr id="22551" name="Line 30"/>
          <p:cNvSpPr>
            <a:spLocks noChangeShapeType="1"/>
          </p:cNvSpPr>
          <p:nvPr/>
        </p:nvSpPr>
        <p:spPr bwMode="auto">
          <a:xfrm flipH="1">
            <a:off x="2268538" y="4437063"/>
            <a:ext cx="503237" cy="431800"/>
          </a:xfrm>
          <a:prstGeom prst="line">
            <a:avLst/>
          </a:prstGeom>
          <a:noFill/>
          <a:ln w="76200">
            <a:solidFill>
              <a:schemeClr val="tx1"/>
            </a:solidFill>
            <a:round/>
            <a:headEnd/>
            <a:tailEnd type="triangle" w="med" len="med"/>
          </a:ln>
        </p:spPr>
        <p:txBody>
          <a:bodyPr/>
          <a:lstStyle/>
          <a:p>
            <a:endParaRPr lang="en-US"/>
          </a:p>
        </p:txBody>
      </p:sp>
      <p:sp>
        <p:nvSpPr>
          <p:cNvPr id="22552" name="Line 31"/>
          <p:cNvSpPr>
            <a:spLocks noChangeShapeType="1"/>
          </p:cNvSpPr>
          <p:nvPr/>
        </p:nvSpPr>
        <p:spPr bwMode="auto">
          <a:xfrm>
            <a:off x="4500563" y="4581525"/>
            <a:ext cx="0" cy="360363"/>
          </a:xfrm>
          <a:prstGeom prst="line">
            <a:avLst/>
          </a:prstGeom>
          <a:noFill/>
          <a:ln w="76200">
            <a:solidFill>
              <a:schemeClr val="tx1"/>
            </a:solidFill>
            <a:round/>
            <a:headEnd/>
            <a:tailEnd type="triangle" w="med" len="med"/>
          </a:ln>
        </p:spPr>
        <p:txBody>
          <a:bodyPr/>
          <a:lstStyle/>
          <a:p>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ES" smtClean="0">
                <a:latin typeface="Franklin Gothic Medium" pitchFamily="34" charset="0"/>
              </a:rPr>
              <a:t>ANTECEDENTES</a:t>
            </a:r>
          </a:p>
        </p:txBody>
      </p:sp>
      <p:sp>
        <p:nvSpPr>
          <p:cNvPr id="7171" name="Rectangle 24"/>
          <p:cNvSpPr>
            <a:spLocks noGrp="1" noChangeArrowheads="1"/>
          </p:cNvSpPr>
          <p:nvPr>
            <p:ph type="body" idx="1"/>
          </p:nvPr>
        </p:nvSpPr>
        <p:spPr/>
        <p:txBody>
          <a:bodyPr/>
          <a:lstStyle/>
          <a:p>
            <a:pPr lvl="2" algn="ctr" eaLnBrk="1" hangingPunct="1">
              <a:lnSpc>
                <a:spcPct val="80000"/>
              </a:lnSpc>
              <a:buFont typeface="Wingdings" pitchFamily="2" charset="2"/>
              <a:buNone/>
            </a:pPr>
            <a:r>
              <a:rPr lang="es-ES" sz="2200" smtClean="0">
                <a:latin typeface="Franklin Gothic Medium" pitchFamily="34" charset="0"/>
              </a:rPr>
              <a:t>Desde 1887 la península de Indochina era una </a:t>
            </a:r>
            <a:r>
              <a:rPr lang="es-ES" sz="2200" smtClean="0">
                <a:solidFill>
                  <a:schemeClr val="accent1"/>
                </a:solidFill>
                <a:latin typeface="Franklin Gothic Medium" pitchFamily="34" charset="0"/>
              </a:rPr>
              <a:t>colonia francesa</a:t>
            </a:r>
            <a:r>
              <a:rPr lang="es-ES" sz="2200" smtClean="0">
                <a:latin typeface="Franklin Gothic Medium" pitchFamily="34" charset="0"/>
              </a:rPr>
              <a:t>. Actualmente está formada por Camboya, Vietnam, Laos, Myanmar (antigua Birmania) y Tailandia.</a:t>
            </a:r>
          </a:p>
          <a:p>
            <a:pPr eaLnBrk="1" hangingPunct="1">
              <a:lnSpc>
                <a:spcPct val="80000"/>
              </a:lnSpc>
            </a:pPr>
            <a:r>
              <a:rPr lang="es-ES" sz="2200" smtClean="0">
                <a:solidFill>
                  <a:schemeClr val="accent1"/>
                </a:solidFill>
                <a:latin typeface="Franklin Gothic Medium" pitchFamily="34" charset="0"/>
              </a:rPr>
              <a:t>1940 </a:t>
            </a:r>
            <a:r>
              <a:rPr lang="es-ES" sz="2200" smtClean="0">
                <a:latin typeface="Franklin Gothic Medium" pitchFamily="34" charset="0"/>
              </a:rPr>
              <a:t>– Francia bajo dominio nazi permite el acceso a Japón por Vietnam del Norte, lo que le facilita la entrada a China.</a:t>
            </a:r>
          </a:p>
          <a:p>
            <a:pPr eaLnBrk="1" hangingPunct="1">
              <a:lnSpc>
                <a:spcPct val="80000"/>
              </a:lnSpc>
            </a:pPr>
            <a:r>
              <a:rPr lang="es-ES" sz="2200" smtClean="0">
                <a:solidFill>
                  <a:schemeClr val="accent1"/>
                </a:solidFill>
                <a:latin typeface="Franklin Gothic Medium" pitchFamily="34" charset="0"/>
              </a:rPr>
              <a:t>1945</a:t>
            </a:r>
            <a:r>
              <a:rPr lang="es-ES" sz="2200" smtClean="0">
                <a:latin typeface="Franklin Gothic Medium" pitchFamily="34" charset="0"/>
              </a:rPr>
              <a:t> – Japón ocupa progresivamente Indochina hasta este año, fecha en la que pierde su control tras su derrota en la II Guerra Mundial.</a:t>
            </a:r>
          </a:p>
          <a:p>
            <a:pPr eaLnBrk="1" hangingPunct="1">
              <a:lnSpc>
                <a:spcPct val="80000"/>
              </a:lnSpc>
            </a:pPr>
            <a:r>
              <a:rPr lang="es-ES" sz="2200" smtClean="0">
                <a:solidFill>
                  <a:schemeClr val="accent1"/>
                </a:solidFill>
                <a:latin typeface="Franklin Gothic Medium" pitchFamily="34" charset="0"/>
              </a:rPr>
              <a:t>Fin de la guerra</a:t>
            </a:r>
            <a:r>
              <a:rPr lang="es-ES" sz="2200" smtClean="0">
                <a:latin typeface="Franklin Gothic Medium" pitchFamily="34" charset="0"/>
              </a:rPr>
              <a:t> – Se restaura el dominio francés sobre Indochina</a:t>
            </a:r>
          </a:p>
          <a:p>
            <a:pPr eaLnBrk="1" hangingPunct="1">
              <a:lnSpc>
                <a:spcPct val="80000"/>
              </a:lnSpc>
            </a:pPr>
            <a:r>
              <a:rPr lang="es-ES" sz="2200" smtClean="0">
                <a:solidFill>
                  <a:schemeClr val="accent1"/>
                </a:solidFill>
                <a:latin typeface="Franklin Gothic Medium" pitchFamily="34" charset="0"/>
              </a:rPr>
              <a:t>1950</a:t>
            </a:r>
            <a:r>
              <a:rPr lang="es-ES" sz="2200" smtClean="0">
                <a:latin typeface="Franklin Gothic Medium" pitchFamily="34" charset="0"/>
              </a:rPr>
              <a:t> – El Viet Minh, una organización comunista del norte de Vietnam, instaura la República Democrática de Vietnam bajo el gobierno del dirigente comunista Ho Chi Minh. Enfrentamiento con el bloque occidental.</a:t>
            </a:r>
          </a:p>
          <a:p>
            <a:pPr lvl="2" eaLnBrk="1" hangingPunct="1">
              <a:lnSpc>
                <a:spcPct val="80000"/>
              </a:lnSpc>
              <a:buFont typeface="Wingdings" pitchFamily="2" charset="2"/>
              <a:buNone/>
            </a:pPr>
            <a:endParaRPr lang="es-ES" sz="2200" smtClean="0">
              <a:latin typeface="Franklin Gothic Medium"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8"/>
          <p:cNvSpPr>
            <a:spLocks noGrp="1" noChangeArrowheads="1"/>
          </p:cNvSpPr>
          <p:nvPr>
            <p:ph type="title"/>
          </p:nvPr>
        </p:nvSpPr>
        <p:spPr/>
        <p:txBody>
          <a:bodyPr/>
          <a:lstStyle/>
          <a:p>
            <a:pPr eaLnBrk="1" hangingPunct="1"/>
            <a:r>
              <a:rPr lang="es-ES" smtClean="0">
                <a:latin typeface="Franklin Gothic Medium" pitchFamily="34" charset="0"/>
              </a:rPr>
              <a:t>EFECTOS EN EL RESTO DEL MUNDO</a:t>
            </a:r>
          </a:p>
        </p:txBody>
      </p:sp>
      <p:pic>
        <p:nvPicPr>
          <p:cNvPr id="23555" name="Picture 10" descr="tierra"/>
          <p:cNvPicPr>
            <a:picLocks noGrp="1" noChangeAspect="1" noChangeArrowheads="1"/>
          </p:cNvPicPr>
          <p:nvPr>
            <p:ph idx="1"/>
          </p:nvPr>
        </p:nvPicPr>
        <p:blipFill>
          <a:blip r:embed="rId2" cstate="print"/>
          <a:srcRect/>
          <a:stretch>
            <a:fillRect/>
          </a:stretch>
        </p:blipFill>
        <p:spPr>
          <a:xfrm>
            <a:off x="2771775" y="908050"/>
            <a:ext cx="431800" cy="431800"/>
          </a:xfrm>
        </p:spPr>
      </p:pic>
      <p:sp>
        <p:nvSpPr>
          <p:cNvPr id="23556" name="Oval 12"/>
          <p:cNvSpPr>
            <a:spLocks noChangeArrowheads="1"/>
          </p:cNvSpPr>
          <p:nvPr/>
        </p:nvSpPr>
        <p:spPr bwMode="auto">
          <a:xfrm>
            <a:off x="2484438" y="1916113"/>
            <a:ext cx="3887787" cy="1225550"/>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Consecuencias</a:t>
            </a:r>
          </a:p>
        </p:txBody>
      </p:sp>
      <p:sp>
        <p:nvSpPr>
          <p:cNvPr id="23557" name="Line 13"/>
          <p:cNvSpPr>
            <a:spLocks noChangeShapeType="1"/>
          </p:cNvSpPr>
          <p:nvPr/>
        </p:nvSpPr>
        <p:spPr bwMode="auto">
          <a:xfrm flipH="1">
            <a:off x="1979613" y="3141663"/>
            <a:ext cx="2376487" cy="719137"/>
          </a:xfrm>
          <a:prstGeom prst="line">
            <a:avLst/>
          </a:prstGeom>
          <a:noFill/>
          <a:ln w="76200">
            <a:solidFill>
              <a:schemeClr val="tx1"/>
            </a:solidFill>
            <a:round/>
            <a:headEnd/>
            <a:tailEnd type="triangle" w="med" len="med"/>
          </a:ln>
        </p:spPr>
        <p:txBody>
          <a:bodyPr/>
          <a:lstStyle/>
          <a:p>
            <a:endParaRPr lang="en-US"/>
          </a:p>
        </p:txBody>
      </p:sp>
      <p:sp>
        <p:nvSpPr>
          <p:cNvPr id="23558" name="Rectangle 14"/>
          <p:cNvSpPr>
            <a:spLocks noChangeArrowheads="1"/>
          </p:cNvSpPr>
          <p:nvPr/>
        </p:nvSpPr>
        <p:spPr bwMode="auto">
          <a:xfrm>
            <a:off x="900113" y="4027488"/>
            <a:ext cx="2336800" cy="1096962"/>
          </a:xfrm>
          <a:prstGeom prst="rect">
            <a:avLst/>
          </a:prstGeom>
          <a:noFill/>
          <a:ln w="9525">
            <a:noFill/>
            <a:miter lim="800000"/>
            <a:headEnd/>
            <a:tailEnd/>
          </a:ln>
        </p:spPr>
        <p:txBody>
          <a:bodyPr wrap="none">
            <a:spAutoFit/>
          </a:bodyPr>
          <a:lstStyle/>
          <a:p>
            <a:r>
              <a:rPr lang="es-ES" sz="2200">
                <a:solidFill>
                  <a:schemeClr val="tx2"/>
                </a:solidFill>
              </a:rPr>
              <a:t>El mundo adopta </a:t>
            </a:r>
          </a:p>
          <a:p>
            <a:r>
              <a:rPr lang="es-ES" sz="2200">
                <a:solidFill>
                  <a:schemeClr val="tx2"/>
                </a:solidFill>
              </a:rPr>
              <a:t>una imagen cruel </a:t>
            </a:r>
          </a:p>
          <a:p>
            <a:r>
              <a:rPr lang="es-ES" sz="2200">
                <a:solidFill>
                  <a:schemeClr val="tx2"/>
                </a:solidFill>
              </a:rPr>
              <a:t>de EEUU</a:t>
            </a:r>
          </a:p>
        </p:txBody>
      </p:sp>
      <p:sp>
        <p:nvSpPr>
          <p:cNvPr id="23559" name="Line 15"/>
          <p:cNvSpPr>
            <a:spLocks noChangeShapeType="1"/>
          </p:cNvSpPr>
          <p:nvPr/>
        </p:nvSpPr>
        <p:spPr bwMode="auto">
          <a:xfrm>
            <a:off x="4356100" y="3141663"/>
            <a:ext cx="0" cy="647700"/>
          </a:xfrm>
          <a:prstGeom prst="line">
            <a:avLst/>
          </a:prstGeom>
          <a:noFill/>
          <a:ln w="76200">
            <a:solidFill>
              <a:schemeClr val="tx1"/>
            </a:solidFill>
            <a:round/>
            <a:headEnd/>
            <a:tailEnd type="triangle" w="med" len="med"/>
          </a:ln>
        </p:spPr>
        <p:txBody>
          <a:bodyPr/>
          <a:lstStyle/>
          <a:p>
            <a:endParaRPr lang="en-US"/>
          </a:p>
        </p:txBody>
      </p:sp>
      <p:sp>
        <p:nvSpPr>
          <p:cNvPr id="23560" name="Rectangle 16"/>
          <p:cNvSpPr>
            <a:spLocks noChangeArrowheads="1"/>
          </p:cNvSpPr>
          <p:nvPr/>
        </p:nvSpPr>
        <p:spPr bwMode="auto">
          <a:xfrm>
            <a:off x="3419475" y="4005263"/>
            <a:ext cx="2935288" cy="762000"/>
          </a:xfrm>
          <a:prstGeom prst="rect">
            <a:avLst/>
          </a:prstGeom>
          <a:noFill/>
          <a:ln w="9525">
            <a:noFill/>
            <a:miter lim="800000"/>
            <a:headEnd/>
            <a:tailEnd/>
          </a:ln>
        </p:spPr>
        <p:txBody>
          <a:bodyPr wrap="none">
            <a:spAutoFit/>
          </a:bodyPr>
          <a:lstStyle/>
          <a:p>
            <a:r>
              <a:rPr lang="es-ES" sz="2200">
                <a:solidFill>
                  <a:schemeClr val="tx2"/>
                </a:solidFill>
              </a:rPr>
              <a:t>La guerra de guerrillas </a:t>
            </a:r>
          </a:p>
          <a:p>
            <a:r>
              <a:rPr lang="es-ES" sz="2200">
                <a:solidFill>
                  <a:schemeClr val="tx2"/>
                </a:solidFill>
              </a:rPr>
              <a:t>alcanza protagonismo</a:t>
            </a:r>
          </a:p>
        </p:txBody>
      </p:sp>
      <p:sp>
        <p:nvSpPr>
          <p:cNvPr id="23561" name="Line 17"/>
          <p:cNvSpPr>
            <a:spLocks noChangeShapeType="1"/>
          </p:cNvSpPr>
          <p:nvPr/>
        </p:nvSpPr>
        <p:spPr bwMode="auto">
          <a:xfrm>
            <a:off x="4356100" y="3141663"/>
            <a:ext cx="2592388" cy="647700"/>
          </a:xfrm>
          <a:prstGeom prst="line">
            <a:avLst/>
          </a:prstGeom>
          <a:noFill/>
          <a:ln w="76200">
            <a:solidFill>
              <a:schemeClr val="tx1"/>
            </a:solidFill>
            <a:round/>
            <a:headEnd/>
            <a:tailEnd type="triangle" w="med" len="med"/>
          </a:ln>
        </p:spPr>
        <p:txBody>
          <a:bodyPr/>
          <a:lstStyle/>
          <a:p>
            <a:endParaRPr lang="en-US"/>
          </a:p>
        </p:txBody>
      </p:sp>
      <p:sp>
        <p:nvSpPr>
          <p:cNvPr id="23562" name="Rectangle 18"/>
          <p:cNvSpPr>
            <a:spLocks noChangeArrowheads="1"/>
          </p:cNvSpPr>
          <p:nvPr/>
        </p:nvSpPr>
        <p:spPr bwMode="auto">
          <a:xfrm>
            <a:off x="6372225" y="4005263"/>
            <a:ext cx="2449513" cy="1096962"/>
          </a:xfrm>
          <a:prstGeom prst="rect">
            <a:avLst/>
          </a:prstGeom>
          <a:noFill/>
          <a:ln w="9525">
            <a:noFill/>
            <a:miter lim="800000"/>
            <a:headEnd/>
            <a:tailEnd/>
          </a:ln>
        </p:spPr>
        <p:txBody>
          <a:bodyPr wrap="none">
            <a:spAutoFit/>
          </a:bodyPr>
          <a:lstStyle/>
          <a:p>
            <a:r>
              <a:rPr lang="es-ES" sz="2200">
                <a:solidFill>
                  <a:schemeClr val="tx2"/>
                </a:solidFill>
              </a:rPr>
              <a:t>Helicóptero como </a:t>
            </a:r>
          </a:p>
          <a:p>
            <a:r>
              <a:rPr lang="es-ES" sz="2200">
                <a:solidFill>
                  <a:schemeClr val="tx2"/>
                </a:solidFill>
              </a:rPr>
              <a:t>elemento esencial </a:t>
            </a:r>
          </a:p>
          <a:p>
            <a:r>
              <a:rPr lang="es-ES" sz="2200">
                <a:solidFill>
                  <a:schemeClr val="tx2"/>
                </a:solidFill>
              </a:rPr>
              <a:t>para la guerra</a:t>
            </a:r>
            <a:r>
              <a:rPr lang="es-ES">
                <a:solidFill>
                  <a:schemeClr val="tx2"/>
                </a:solidFill>
              </a:rPr>
              <a:t>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9"/>
          <p:cNvSpPr>
            <a:spLocks noGrp="1" noChangeArrowheads="1"/>
          </p:cNvSpPr>
          <p:nvPr>
            <p:ph type="title"/>
          </p:nvPr>
        </p:nvSpPr>
        <p:spPr/>
        <p:txBody>
          <a:bodyPr/>
          <a:lstStyle/>
          <a:p>
            <a:pPr eaLnBrk="1" hangingPunct="1"/>
            <a:r>
              <a:rPr lang="es-ES" smtClean="0"/>
              <a:t> </a:t>
            </a:r>
          </a:p>
        </p:txBody>
      </p:sp>
      <p:sp>
        <p:nvSpPr>
          <p:cNvPr id="24579" name="Rectangle 10"/>
          <p:cNvSpPr>
            <a:spLocks noGrp="1" noChangeArrowheads="1"/>
          </p:cNvSpPr>
          <p:nvPr>
            <p:ph type="body" idx="1"/>
          </p:nvPr>
        </p:nvSpPr>
        <p:spPr/>
        <p:txBody>
          <a:bodyPr/>
          <a:lstStyle/>
          <a:p>
            <a:pPr algn="ctr" eaLnBrk="1" hangingPunct="1">
              <a:buFontTx/>
              <a:buNone/>
            </a:pPr>
            <a:r>
              <a:rPr lang="es-ES" smtClean="0">
                <a:latin typeface="Franklin Gothic Medium" pitchFamily="34" charset="0"/>
              </a:rPr>
              <a:t>“El hombre tiene que establecer un final para la guerra. Si no, la guerra establecerá un final para la humanidad.”</a:t>
            </a:r>
          </a:p>
          <a:p>
            <a:pPr algn="ctr" eaLnBrk="1" hangingPunct="1">
              <a:buFontTx/>
              <a:buNone/>
            </a:pPr>
            <a:endParaRPr lang="es-ES" smtClean="0">
              <a:latin typeface="Franklin Gothic Medium" pitchFamily="34" charset="0"/>
            </a:endParaRPr>
          </a:p>
          <a:p>
            <a:pPr algn="r" eaLnBrk="1" hangingPunct="1">
              <a:buFontTx/>
              <a:buNone/>
            </a:pPr>
            <a:r>
              <a:rPr lang="es-ES" sz="2200" smtClean="0">
                <a:latin typeface="Franklin Gothic Medium" pitchFamily="34" charset="0"/>
              </a:rPr>
              <a:t>John Fitzgerald Kennedy</a:t>
            </a:r>
            <a:endParaRPr lang="es-ES" sz="2200" smtClean="0">
              <a:latin typeface="Franklin Gothic Medium" pitchFamily="34" charset="0"/>
              <a:hlinkClick r:id="rId3" tooltip="Citas y frases célebres de John Fitzgerald Kennedy"/>
            </a:endParaRPr>
          </a:p>
          <a:p>
            <a:pPr algn="ctr" eaLnBrk="1" hangingPunct="1">
              <a:buFontTx/>
              <a:buNone/>
            </a:pPr>
            <a:r>
              <a:rPr lang="es-ES" sz="2200" smtClean="0">
                <a:solidFill>
                  <a:schemeClr val="bg2"/>
                </a:solidFill>
                <a:latin typeface="Franklin Gothic Medium" pitchFamily="34" charset="0"/>
                <a:hlinkClick r:id="rId3" tooltip="Citas y frases célebres de John Fitzgerald Kennedy"/>
              </a:rPr>
              <a:t> </a:t>
            </a:r>
            <a:endParaRPr lang="es-ES" sz="2200" smtClean="0">
              <a:solidFill>
                <a:schemeClr val="bg2"/>
              </a:solidFill>
              <a:latin typeface="Franklin Gothic Medium" pitchFamily="34" charset="0"/>
            </a:endParaRPr>
          </a:p>
        </p:txBody>
      </p:sp>
    </p:spTree>
  </p:cSld>
  <p:clrMapOvr>
    <a:masterClrMapping/>
  </p:clrMapOvr>
  <p:transition>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mtClean="0">
                <a:latin typeface="Franklin Gothic Medium" pitchFamily="34" charset="0"/>
              </a:rPr>
              <a:t>ANTECEDENTES</a:t>
            </a:r>
          </a:p>
        </p:txBody>
      </p:sp>
      <p:sp>
        <p:nvSpPr>
          <p:cNvPr id="8195" name="Rectangle 3"/>
          <p:cNvSpPr>
            <a:spLocks noGrp="1" noChangeArrowheads="1"/>
          </p:cNvSpPr>
          <p:nvPr>
            <p:ph type="body" sz="half" idx="1"/>
          </p:nvPr>
        </p:nvSpPr>
        <p:spPr>
          <a:xfrm>
            <a:off x="900113" y="2133600"/>
            <a:ext cx="4608512" cy="4114800"/>
          </a:xfrm>
        </p:spPr>
        <p:txBody>
          <a:bodyPr/>
          <a:lstStyle/>
          <a:p>
            <a:pPr eaLnBrk="1" hangingPunct="1"/>
            <a:r>
              <a:rPr lang="es-ES" sz="2200" smtClean="0">
                <a:solidFill>
                  <a:schemeClr val="accent1"/>
                </a:solidFill>
                <a:latin typeface="Franklin Gothic Medium" pitchFamily="34" charset="0"/>
              </a:rPr>
              <a:t>1954</a:t>
            </a:r>
            <a:r>
              <a:rPr lang="es-ES" sz="2200" smtClean="0">
                <a:latin typeface="Franklin Gothic Medium" pitchFamily="34" charset="0"/>
              </a:rPr>
              <a:t> – Dien Bien Phu, batalla decisiva para la victoria del Viet Minh. </a:t>
            </a:r>
          </a:p>
          <a:p>
            <a:pPr eaLnBrk="1" hangingPunct="1"/>
            <a:r>
              <a:rPr lang="es-ES" sz="2200" smtClean="0">
                <a:solidFill>
                  <a:schemeClr val="accent1"/>
                </a:solidFill>
                <a:latin typeface="Franklin Gothic Medium" pitchFamily="34" charset="0"/>
              </a:rPr>
              <a:t>Conferencia de Ginebra</a:t>
            </a:r>
            <a:r>
              <a:rPr lang="es-ES" sz="2200" smtClean="0">
                <a:latin typeface="Franklin Gothic Medium" pitchFamily="34" charset="0"/>
              </a:rPr>
              <a:t> – Se proclama la partición de Vietnam: </a:t>
            </a:r>
            <a:r>
              <a:rPr lang="es-ES" sz="2200" u="sng" smtClean="0">
                <a:latin typeface="Franklin Gothic Medium" pitchFamily="34" charset="0"/>
              </a:rPr>
              <a:t>NORTE</a:t>
            </a:r>
            <a:r>
              <a:rPr lang="es-ES" sz="2200" smtClean="0">
                <a:latin typeface="Franklin Gothic Medium" pitchFamily="34" charset="0"/>
              </a:rPr>
              <a:t>- dominio comunista y apoyo de la URSS. </a:t>
            </a:r>
            <a:r>
              <a:rPr lang="es-ES" sz="2200" u="sng" smtClean="0">
                <a:latin typeface="Franklin Gothic Medium" pitchFamily="34" charset="0"/>
              </a:rPr>
              <a:t>SUR</a:t>
            </a:r>
            <a:r>
              <a:rPr lang="es-ES" sz="2200" smtClean="0">
                <a:latin typeface="Franklin Gothic Medium" pitchFamily="34" charset="0"/>
              </a:rPr>
              <a:t>- República de Vietnam bajo el gobierno de Saigón(capital de Vietnam del Sur) y con el apoyo de EEUU. La guerra entre el Norte y el Sur no tardará en comenzar.</a:t>
            </a:r>
          </a:p>
        </p:txBody>
      </p:sp>
      <p:pic>
        <p:nvPicPr>
          <p:cNvPr id="8196" name="Picture 5" descr="vietnam--map"/>
          <p:cNvPicPr>
            <a:picLocks noChangeAspect="1" noChangeArrowheads="1"/>
          </p:cNvPicPr>
          <p:nvPr>
            <p:ph sz="half" idx="2"/>
          </p:nvPr>
        </p:nvPicPr>
        <p:blipFill>
          <a:blip r:embed="rId2" cstate="print">
            <a:lum bright="-6000" contrast="12000"/>
          </a:blip>
          <a:srcRect/>
          <a:stretch>
            <a:fillRect/>
          </a:stretch>
        </p:blipFill>
        <p:spPr>
          <a:xfrm>
            <a:off x="5940425" y="1989138"/>
            <a:ext cx="2376488" cy="4114800"/>
          </a:xfr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S" smtClean="0">
                <a:latin typeface="Franklin Gothic Medium" pitchFamily="34" charset="0"/>
              </a:rPr>
              <a:t>CAUSA de la Guerra</a:t>
            </a:r>
          </a:p>
        </p:txBody>
      </p:sp>
      <p:sp>
        <p:nvSpPr>
          <p:cNvPr id="9219" name="Rectangle 3"/>
          <p:cNvSpPr>
            <a:spLocks noGrp="1" noChangeArrowheads="1"/>
          </p:cNvSpPr>
          <p:nvPr>
            <p:ph type="body" idx="1"/>
          </p:nvPr>
        </p:nvSpPr>
        <p:spPr/>
        <p:txBody>
          <a:bodyPr/>
          <a:lstStyle/>
          <a:p>
            <a:pPr eaLnBrk="1" hangingPunct="1">
              <a:buFont typeface="Wingdings" pitchFamily="2" charset="2"/>
              <a:buNone/>
            </a:pPr>
            <a:r>
              <a:rPr lang="es-ES" sz="2200" smtClean="0">
                <a:latin typeface="Franklin Gothic Medium" pitchFamily="34" charset="0"/>
              </a:rPr>
              <a:t>o</a:t>
            </a:r>
          </a:p>
        </p:txBody>
      </p:sp>
      <p:sp>
        <p:nvSpPr>
          <p:cNvPr id="9220" name="Oval 8"/>
          <p:cNvSpPr>
            <a:spLocks noChangeArrowheads="1"/>
          </p:cNvSpPr>
          <p:nvPr/>
        </p:nvSpPr>
        <p:spPr bwMode="auto">
          <a:xfrm>
            <a:off x="395288" y="1916113"/>
            <a:ext cx="2881312" cy="1584325"/>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 Deseo de reunificación </a:t>
            </a:r>
          </a:p>
          <a:p>
            <a:pPr algn="ctr"/>
            <a:r>
              <a:rPr lang="es-ES" sz="2200">
                <a:solidFill>
                  <a:schemeClr val="bg2"/>
                </a:solidFill>
              </a:rPr>
              <a:t>de Vietnam del Norte</a:t>
            </a:r>
          </a:p>
        </p:txBody>
      </p:sp>
      <p:sp>
        <p:nvSpPr>
          <p:cNvPr id="9221" name="AutoShape 9"/>
          <p:cNvSpPr>
            <a:spLocks noChangeArrowheads="1"/>
          </p:cNvSpPr>
          <p:nvPr/>
        </p:nvSpPr>
        <p:spPr bwMode="auto">
          <a:xfrm>
            <a:off x="3348038" y="2349500"/>
            <a:ext cx="2016125" cy="793750"/>
          </a:xfrm>
          <a:prstGeom prst="leftRightArrow">
            <a:avLst>
              <a:gd name="adj1" fmla="val 50000"/>
              <a:gd name="adj2" fmla="val 50800"/>
            </a:avLst>
          </a:prstGeom>
          <a:solidFill>
            <a:schemeClr val="accent1"/>
          </a:solidFill>
          <a:ln w="9525">
            <a:solidFill>
              <a:schemeClr val="tx1"/>
            </a:solidFill>
            <a:miter lim="800000"/>
            <a:headEnd/>
            <a:tailEnd/>
          </a:ln>
        </p:spPr>
        <p:txBody>
          <a:bodyPr wrap="none" anchor="ctr"/>
          <a:lstStyle/>
          <a:p>
            <a:pPr algn="ctr"/>
            <a:endParaRPr lang="es-ES">
              <a:solidFill>
                <a:schemeClr val="accent1"/>
              </a:solidFill>
            </a:endParaRPr>
          </a:p>
        </p:txBody>
      </p:sp>
      <p:sp>
        <p:nvSpPr>
          <p:cNvPr id="9222" name="Oval 14"/>
          <p:cNvSpPr>
            <a:spLocks noChangeArrowheads="1"/>
          </p:cNvSpPr>
          <p:nvPr/>
        </p:nvSpPr>
        <p:spPr bwMode="auto">
          <a:xfrm>
            <a:off x="5435600" y="1989138"/>
            <a:ext cx="2951163" cy="1511300"/>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Negativa a la </a:t>
            </a:r>
          </a:p>
          <a:p>
            <a:pPr algn="ctr"/>
            <a:r>
              <a:rPr lang="es-ES" sz="2200">
                <a:solidFill>
                  <a:schemeClr val="bg2"/>
                </a:solidFill>
              </a:rPr>
              <a:t>reunificación</a:t>
            </a:r>
          </a:p>
          <a:p>
            <a:pPr algn="ctr"/>
            <a:r>
              <a:rPr lang="es-ES" sz="2200">
                <a:solidFill>
                  <a:schemeClr val="bg2"/>
                </a:solidFill>
              </a:rPr>
              <a:t> por </a:t>
            </a:r>
          </a:p>
          <a:p>
            <a:pPr algn="ctr"/>
            <a:r>
              <a:rPr lang="es-ES" sz="2200">
                <a:solidFill>
                  <a:schemeClr val="bg2"/>
                </a:solidFill>
              </a:rPr>
              <a:t>parte del Sur</a:t>
            </a:r>
          </a:p>
        </p:txBody>
      </p:sp>
      <p:sp>
        <p:nvSpPr>
          <p:cNvPr id="9223" name="Line 15"/>
          <p:cNvSpPr>
            <a:spLocks noChangeShapeType="1"/>
          </p:cNvSpPr>
          <p:nvPr/>
        </p:nvSpPr>
        <p:spPr bwMode="auto">
          <a:xfrm>
            <a:off x="1763713" y="3500438"/>
            <a:ext cx="0" cy="863600"/>
          </a:xfrm>
          <a:prstGeom prst="line">
            <a:avLst/>
          </a:prstGeom>
          <a:noFill/>
          <a:ln w="76200">
            <a:solidFill>
              <a:schemeClr val="tx1"/>
            </a:solidFill>
            <a:round/>
            <a:headEnd/>
            <a:tailEnd type="triangle" w="med" len="med"/>
          </a:ln>
        </p:spPr>
        <p:txBody>
          <a:bodyPr/>
          <a:lstStyle/>
          <a:p>
            <a:endParaRPr lang="en-US"/>
          </a:p>
        </p:txBody>
      </p:sp>
      <p:sp>
        <p:nvSpPr>
          <p:cNvPr id="9224" name="Rectangle 16"/>
          <p:cNvSpPr>
            <a:spLocks noChangeArrowheads="1"/>
          </p:cNvSpPr>
          <p:nvPr/>
        </p:nvSpPr>
        <p:spPr bwMode="auto">
          <a:xfrm>
            <a:off x="42863" y="4292600"/>
            <a:ext cx="3160712" cy="2435225"/>
          </a:xfrm>
          <a:prstGeom prst="rect">
            <a:avLst/>
          </a:prstGeom>
          <a:noFill/>
          <a:ln w="9525">
            <a:noFill/>
            <a:miter lim="800000"/>
            <a:headEnd/>
            <a:tailEnd/>
          </a:ln>
        </p:spPr>
        <p:txBody>
          <a:bodyPr wrap="none">
            <a:spAutoFit/>
          </a:bodyPr>
          <a:lstStyle/>
          <a:p>
            <a:pPr algn="ctr">
              <a:spcBef>
                <a:spcPct val="20000"/>
              </a:spcBef>
              <a:buClr>
                <a:schemeClr val="accent1"/>
              </a:buClr>
              <a:buSzPct val="70000"/>
              <a:buFont typeface="Wingdings" pitchFamily="2" charset="2"/>
              <a:buNone/>
            </a:pPr>
            <a:r>
              <a:rPr lang="es-ES" sz="2200"/>
              <a:t>Creación del </a:t>
            </a:r>
            <a:r>
              <a:rPr lang="es-ES" sz="2200">
                <a:solidFill>
                  <a:schemeClr val="accent1"/>
                </a:solidFill>
              </a:rPr>
              <a:t>Vietcong</a:t>
            </a:r>
            <a:r>
              <a:rPr lang="es-ES" sz="2200"/>
              <a:t> </a:t>
            </a:r>
          </a:p>
          <a:p>
            <a:pPr algn="ctr">
              <a:spcBef>
                <a:spcPct val="20000"/>
              </a:spcBef>
              <a:buClr>
                <a:schemeClr val="accent1"/>
              </a:buClr>
              <a:buSzPct val="70000"/>
              <a:buFont typeface="Wingdings" pitchFamily="2" charset="2"/>
              <a:buNone/>
            </a:pPr>
            <a:r>
              <a:rPr lang="es-ES" sz="2200"/>
              <a:t>(movimiento comunista </a:t>
            </a:r>
          </a:p>
          <a:p>
            <a:pPr algn="ctr">
              <a:spcBef>
                <a:spcPct val="20000"/>
              </a:spcBef>
              <a:buClr>
                <a:schemeClr val="accent1"/>
              </a:buClr>
              <a:buSzPct val="70000"/>
              <a:buFont typeface="Wingdings" pitchFamily="2" charset="2"/>
              <a:buNone/>
            </a:pPr>
            <a:r>
              <a:rPr lang="es-ES" sz="2200"/>
              <a:t>del Sur  que actúa como </a:t>
            </a:r>
          </a:p>
          <a:p>
            <a:pPr algn="ctr">
              <a:spcBef>
                <a:spcPct val="20000"/>
              </a:spcBef>
              <a:buClr>
                <a:schemeClr val="accent1"/>
              </a:buClr>
              <a:buSzPct val="70000"/>
              <a:buFont typeface="Wingdings" pitchFamily="2" charset="2"/>
              <a:buNone/>
            </a:pPr>
            <a:r>
              <a:rPr lang="es-ES" sz="2200"/>
              <a:t>resistencia a la </a:t>
            </a:r>
          </a:p>
          <a:p>
            <a:pPr algn="ctr">
              <a:spcBef>
                <a:spcPct val="20000"/>
              </a:spcBef>
              <a:buClr>
                <a:schemeClr val="accent1"/>
              </a:buClr>
              <a:buSzPct val="70000"/>
              <a:buFont typeface="Wingdings" pitchFamily="2" charset="2"/>
              <a:buNone/>
            </a:pPr>
            <a:r>
              <a:rPr lang="es-ES" sz="2200"/>
              <a:t>República </a:t>
            </a:r>
          </a:p>
          <a:p>
            <a:pPr algn="ctr">
              <a:spcBef>
                <a:spcPct val="20000"/>
              </a:spcBef>
              <a:buClr>
                <a:schemeClr val="accent1"/>
              </a:buClr>
              <a:buSzPct val="70000"/>
              <a:buFont typeface="Wingdings" pitchFamily="2" charset="2"/>
              <a:buNone/>
            </a:pPr>
            <a:r>
              <a:rPr lang="es-ES" sz="2200"/>
              <a:t>de Vietnam del Sur)</a:t>
            </a:r>
          </a:p>
        </p:txBody>
      </p:sp>
      <p:sp>
        <p:nvSpPr>
          <p:cNvPr id="9225" name="Rectangle 17"/>
          <p:cNvSpPr>
            <a:spLocks noChangeArrowheads="1"/>
          </p:cNvSpPr>
          <p:nvPr/>
        </p:nvSpPr>
        <p:spPr bwMode="auto">
          <a:xfrm>
            <a:off x="3348038" y="3284538"/>
            <a:ext cx="2159000" cy="427037"/>
          </a:xfrm>
          <a:prstGeom prst="rect">
            <a:avLst/>
          </a:prstGeom>
          <a:noFill/>
          <a:ln w="9525">
            <a:noFill/>
            <a:miter lim="800000"/>
            <a:headEnd/>
            <a:tailEnd/>
          </a:ln>
        </p:spPr>
        <p:txBody>
          <a:bodyPr wrap="none">
            <a:spAutoFit/>
          </a:bodyPr>
          <a:lstStyle/>
          <a:p>
            <a:r>
              <a:rPr lang="es-ES" sz="2200"/>
              <a:t>Estalla la Guerra</a:t>
            </a:r>
          </a:p>
        </p:txBody>
      </p:sp>
      <p:sp>
        <p:nvSpPr>
          <p:cNvPr id="9226" name="Line 18"/>
          <p:cNvSpPr>
            <a:spLocks noChangeShapeType="1"/>
          </p:cNvSpPr>
          <p:nvPr/>
        </p:nvSpPr>
        <p:spPr bwMode="auto">
          <a:xfrm>
            <a:off x="7019925" y="3500438"/>
            <a:ext cx="0" cy="863600"/>
          </a:xfrm>
          <a:prstGeom prst="line">
            <a:avLst/>
          </a:prstGeom>
          <a:noFill/>
          <a:ln w="76200">
            <a:solidFill>
              <a:schemeClr val="tx1"/>
            </a:solidFill>
            <a:round/>
            <a:headEnd/>
            <a:tailEnd type="triangle" w="med" len="med"/>
          </a:ln>
        </p:spPr>
        <p:txBody>
          <a:bodyPr/>
          <a:lstStyle/>
          <a:p>
            <a:endParaRPr lang="en-US"/>
          </a:p>
        </p:txBody>
      </p:sp>
      <p:sp>
        <p:nvSpPr>
          <p:cNvPr id="9227" name="Rectangle 19"/>
          <p:cNvSpPr>
            <a:spLocks noChangeArrowheads="1"/>
          </p:cNvSpPr>
          <p:nvPr/>
        </p:nvSpPr>
        <p:spPr bwMode="auto">
          <a:xfrm>
            <a:off x="6227763" y="4316413"/>
            <a:ext cx="3092450" cy="2101850"/>
          </a:xfrm>
          <a:prstGeom prst="rect">
            <a:avLst/>
          </a:prstGeom>
          <a:noFill/>
          <a:ln w="9525">
            <a:noFill/>
            <a:miter lim="800000"/>
            <a:headEnd/>
            <a:tailEnd/>
          </a:ln>
        </p:spPr>
        <p:txBody>
          <a:bodyPr wrap="none">
            <a:spAutoFit/>
          </a:bodyPr>
          <a:lstStyle/>
          <a:p>
            <a:r>
              <a:rPr lang="es-ES" sz="2200">
                <a:solidFill>
                  <a:schemeClr val="tx2"/>
                </a:solidFill>
              </a:rPr>
              <a:t>Referéndum para la </a:t>
            </a:r>
          </a:p>
          <a:p>
            <a:r>
              <a:rPr lang="es-ES" sz="2200">
                <a:solidFill>
                  <a:schemeClr val="tx2"/>
                </a:solidFill>
              </a:rPr>
              <a:t>reunificación cancelado </a:t>
            </a:r>
          </a:p>
          <a:p>
            <a:r>
              <a:rPr lang="es-ES" sz="2200">
                <a:solidFill>
                  <a:schemeClr val="tx2"/>
                </a:solidFill>
              </a:rPr>
              <a:t>tras el </a:t>
            </a:r>
            <a:r>
              <a:rPr lang="es-ES" sz="2200">
                <a:solidFill>
                  <a:schemeClr val="accent1"/>
                </a:solidFill>
              </a:rPr>
              <a:t>golpe de Estado</a:t>
            </a:r>
            <a:r>
              <a:rPr lang="es-ES" sz="2200">
                <a:solidFill>
                  <a:schemeClr val="tx2"/>
                </a:solidFill>
              </a:rPr>
              <a:t> </a:t>
            </a:r>
          </a:p>
          <a:p>
            <a:r>
              <a:rPr lang="es-ES" sz="2200">
                <a:solidFill>
                  <a:schemeClr val="tx2"/>
                </a:solidFill>
              </a:rPr>
              <a:t>de Diem (presidente de </a:t>
            </a:r>
          </a:p>
          <a:p>
            <a:r>
              <a:rPr lang="es-ES" sz="2200">
                <a:solidFill>
                  <a:schemeClr val="tx2"/>
                </a:solidFill>
              </a:rPr>
              <a:t>la república </a:t>
            </a:r>
          </a:p>
          <a:p>
            <a:r>
              <a:rPr lang="es-ES" sz="2200">
                <a:solidFill>
                  <a:schemeClr val="tx2"/>
                </a:solidFill>
              </a:rPr>
              <a:t>de Vietnam)</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Grp="1" noChangeArrowheads="1"/>
          </p:cNvSpPr>
          <p:nvPr>
            <p:ph type="title"/>
          </p:nvPr>
        </p:nvSpPr>
        <p:spPr/>
        <p:txBody>
          <a:bodyPr/>
          <a:lstStyle/>
          <a:p>
            <a:pPr eaLnBrk="1" hangingPunct="1"/>
            <a:r>
              <a:rPr lang="es-ES" smtClean="0">
                <a:latin typeface="Franklin Gothic Medium" pitchFamily="34" charset="0"/>
              </a:rPr>
              <a:t>¿POR QUÉ INTERVIENE EEUU? Teoría del dominó</a:t>
            </a:r>
          </a:p>
        </p:txBody>
      </p:sp>
      <p:sp>
        <p:nvSpPr>
          <p:cNvPr id="10243" name="Rectangle 11"/>
          <p:cNvSpPr>
            <a:spLocks noGrp="1" noChangeArrowheads="1"/>
          </p:cNvSpPr>
          <p:nvPr>
            <p:ph type="body" idx="1"/>
          </p:nvPr>
        </p:nvSpPr>
        <p:spPr/>
        <p:txBody>
          <a:bodyPr/>
          <a:lstStyle/>
          <a:p>
            <a:pPr eaLnBrk="1" hangingPunct="1"/>
            <a:endParaRPr lang="es-ES" sz="2200" smtClean="0">
              <a:latin typeface="Franklin Gothic Medium" pitchFamily="34" charset="0"/>
            </a:endParaRPr>
          </a:p>
          <a:p>
            <a:pPr eaLnBrk="1" hangingPunct="1">
              <a:buFont typeface="Wingdings" pitchFamily="2" charset="2"/>
              <a:buNone/>
            </a:pPr>
            <a:endParaRPr lang="es-ES" sz="2200" smtClean="0">
              <a:latin typeface="Franklin Gothic Medium" pitchFamily="34" charset="0"/>
            </a:endParaRPr>
          </a:p>
        </p:txBody>
      </p:sp>
      <p:sp>
        <p:nvSpPr>
          <p:cNvPr id="10244" name="Oval 12"/>
          <p:cNvSpPr>
            <a:spLocks noChangeArrowheads="1"/>
          </p:cNvSpPr>
          <p:nvPr/>
        </p:nvSpPr>
        <p:spPr bwMode="auto">
          <a:xfrm>
            <a:off x="395288" y="1628775"/>
            <a:ext cx="7848600" cy="2016125"/>
          </a:xfrm>
          <a:prstGeom prst="ellipse">
            <a:avLst/>
          </a:prstGeom>
          <a:solidFill>
            <a:schemeClr val="accent1"/>
          </a:solidFill>
          <a:ln w="9525">
            <a:solidFill>
              <a:schemeClr val="tx1"/>
            </a:solidFill>
            <a:round/>
            <a:headEnd/>
            <a:tailEnd/>
          </a:ln>
        </p:spPr>
        <p:txBody>
          <a:bodyPr wrap="none" anchor="ctr"/>
          <a:lstStyle/>
          <a:p>
            <a:pPr algn="ctr">
              <a:spcBef>
                <a:spcPct val="20000"/>
              </a:spcBef>
              <a:buClr>
                <a:schemeClr val="accent1"/>
              </a:buClr>
              <a:buSzPct val="70000"/>
              <a:buFont typeface="Wingdings" pitchFamily="2" charset="2"/>
              <a:buNone/>
            </a:pPr>
            <a:endParaRPr lang="es-ES" sz="2200">
              <a:solidFill>
                <a:schemeClr val="bg2"/>
              </a:solidFill>
            </a:endParaRPr>
          </a:p>
          <a:p>
            <a:pPr algn="ctr">
              <a:spcBef>
                <a:spcPct val="20000"/>
              </a:spcBef>
              <a:buClr>
                <a:schemeClr val="accent1"/>
              </a:buClr>
              <a:buSzPct val="70000"/>
              <a:buFont typeface="Wingdings" pitchFamily="2" charset="2"/>
              <a:buNone/>
            </a:pPr>
            <a:r>
              <a:rPr lang="es-ES" sz="2200">
                <a:solidFill>
                  <a:schemeClr val="bg2"/>
                </a:solidFill>
              </a:rPr>
              <a:t>  Teoría según la cual, si un país entra dentro </a:t>
            </a:r>
          </a:p>
          <a:p>
            <a:pPr algn="ctr">
              <a:spcBef>
                <a:spcPct val="20000"/>
              </a:spcBef>
              <a:buClr>
                <a:schemeClr val="accent1"/>
              </a:buClr>
              <a:buSzPct val="70000"/>
              <a:buFont typeface="Wingdings" pitchFamily="2" charset="2"/>
              <a:buChar char="n"/>
            </a:pPr>
            <a:r>
              <a:rPr lang="es-ES" sz="2200">
                <a:solidFill>
                  <a:schemeClr val="bg2"/>
                </a:solidFill>
              </a:rPr>
              <a:t>de un determinado sistema político </a:t>
            </a:r>
          </a:p>
          <a:p>
            <a:pPr algn="ctr">
              <a:spcBef>
                <a:spcPct val="20000"/>
              </a:spcBef>
              <a:buClr>
                <a:schemeClr val="accent1"/>
              </a:buClr>
              <a:buSzPct val="70000"/>
              <a:buFont typeface="Wingdings" pitchFamily="2" charset="2"/>
              <a:buChar char="n"/>
            </a:pPr>
            <a:r>
              <a:rPr lang="es-ES" sz="2200">
                <a:solidFill>
                  <a:schemeClr val="bg2"/>
                </a:solidFill>
              </a:rPr>
              <a:t>(especialmente el comunismo) arrastraría a otros de su área </a:t>
            </a:r>
          </a:p>
          <a:p>
            <a:pPr algn="ctr">
              <a:spcBef>
                <a:spcPct val="20000"/>
              </a:spcBef>
              <a:buClr>
                <a:schemeClr val="accent1"/>
              </a:buClr>
              <a:buSzPct val="70000"/>
              <a:buFont typeface="Wingdings" pitchFamily="2" charset="2"/>
              <a:buChar char="n"/>
            </a:pPr>
            <a:r>
              <a:rPr lang="es-ES" sz="2200">
                <a:solidFill>
                  <a:schemeClr val="bg2"/>
                </a:solidFill>
              </a:rPr>
              <a:t>hacia esa misma ideología.</a:t>
            </a:r>
          </a:p>
          <a:p>
            <a:pPr algn="ctr"/>
            <a:endParaRPr lang="es-ES" sz="2200">
              <a:solidFill>
                <a:schemeClr val="bg2"/>
              </a:solidFill>
            </a:endParaRPr>
          </a:p>
        </p:txBody>
      </p:sp>
      <p:sp>
        <p:nvSpPr>
          <p:cNvPr id="10245" name="Line 13"/>
          <p:cNvSpPr>
            <a:spLocks noChangeShapeType="1"/>
          </p:cNvSpPr>
          <p:nvPr/>
        </p:nvSpPr>
        <p:spPr bwMode="auto">
          <a:xfrm>
            <a:off x="4427538" y="3573463"/>
            <a:ext cx="0" cy="576262"/>
          </a:xfrm>
          <a:prstGeom prst="line">
            <a:avLst/>
          </a:prstGeom>
          <a:noFill/>
          <a:ln w="76200">
            <a:solidFill>
              <a:schemeClr val="tx1"/>
            </a:solidFill>
            <a:round/>
            <a:headEnd/>
            <a:tailEnd type="triangle" w="med" len="med"/>
          </a:ln>
        </p:spPr>
        <p:txBody>
          <a:bodyPr/>
          <a:lstStyle/>
          <a:p>
            <a:endParaRPr lang="en-US"/>
          </a:p>
        </p:txBody>
      </p:sp>
      <p:sp>
        <p:nvSpPr>
          <p:cNvPr id="10246" name="Rectangle 14"/>
          <p:cNvSpPr>
            <a:spLocks noChangeArrowheads="1"/>
          </p:cNvSpPr>
          <p:nvPr/>
        </p:nvSpPr>
        <p:spPr bwMode="auto">
          <a:xfrm>
            <a:off x="971550" y="3644900"/>
            <a:ext cx="3132138" cy="427038"/>
          </a:xfrm>
          <a:prstGeom prst="rect">
            <a:avLst/>
          </a:prstGeom>
          <a:noFill/>
          <a:ln w="9525">
            <a:noFill/>
            <a:miter lim="800000"/>
            <a:headEnd/>
            <a:tailEnd/>
          </a:ln>
        </p:spPr>
        <p:txBody>
          <a:bodyPr wrap="none">
            <a:spAutoFit/>
          </a:bodyPr>
          <a:lstStyle/>
          <a:p>
            <a:r>
              <a:rPr lang="es-ES" sz="2200"/>
              <a:t>Objetivo estadounidense</a:t>
            </a:r>
          </a:p>
        </p:txBody>
      </p:sp>
      <p:sp>
        <p:nvSpPr>
          <p:cNvPr id="10247" name="Oval 15"/>
          <p:cNvSpPr>
            <a:spLocks noChangeArrowheads="1"/>
          </p:cNvSpPr>
          <p:nvPr/>
        </p:nvSpPr>
        <p:spPr bwMode="auto">
          <a:xfrm>
            <a:off x="2124075" y="4149725"/>
            <a:ext cx="4464050" cy="1008063"/>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 Frenar la expansión del comunismo </a:t>
            </a:r>
          </a:p>
        </p:txBody>
      </p:sp>
      <p:sp>
        <p:nvSpPr>
          <p:cNvPr id="10248" name="Oval 17"/>
          <p:cNvSpPr>
            <a:spLocks noChangeArrowheads="1"/>
          </p:cNvSpPr>
          <p:nvPr/>
        </p:nvSpPr>
        <p:spPr bwMode="auto">
          <a:xfrm>
            <a:off x="2339975" y="5734050"/>
            <a:ext cx="4248150" cy="935038"/>
          </a:xfrm>
          <a:prstGeom prst="ellipse">
            <a:avLst/>
          </a:prstGeom>
          <a:solidFill>
            <a:schemeClr val="accent1"/>
          </a:solidFill>
          <a:ln w="9525">
            <a:solidFill>
              <a:schemeClr val="tx1"/>
            </a:solidFill>
            <a:round/>
            <a:headEnd/>
            <a:tailEnd/>
          </a:ln>
        </p:spPr>
        <p:txBody>
          <a:bodyPr wrap="none" anchor="ctr"/>
          <a:lstStyle/>
          <a:p>
            <a:pPr algn="ctr"/>
            <a:r>
              <a:rPr lang="es-ES" sz="2200">
                <a:solidFill>
                  <a:schemeClr val="bg2"/>
                </a:solidFill>
              </a:rPr>
              <a:t>Interviene en la Guerra de Vietnam</a:t>
            </a:r>
          </a:p>
        </p:txBody>
      </p:sp>
      <p:sp>
        <p:nvSpPr>
          <p:cNvPr id="10249" name="Line 18"/>
          <p:cNvSpPr>
            <a:spLocks noChangeShapeType="1"/>
          </p:cNvSpPr>
          <p:nvPr/>
        </p:nvSpPr>
        <p:spPr bwMode="auto">
          <a:xfrm>
            <a:off x="4427538" y="5157788"/>
            <a:ext cx="0" cy="576262"/>
          </a:xfrm>
          <a:prstGeom prst="line">
            <a:avLst/>
          </a:prstGeom>
          <a:noFill/>
          <a:ln w="76200">
            <a:solidFill>
              <a:schemeClr val="tx1"/>
            </a:solidFill>
            <a:round/>
            <a:headEnd/>
            <a:tailEnd type="triangle" w="med" len="med"/>
          </a:ln>
        </p:spPr>
        <p:txBody>
          <a:bodyPr/>
          <a:lstStyle/>
          <a:p>
            <a:endParaRPr lang="en-US"/>
          </a:p>
        </p:txBody>
      </p:sp>
      <p:sp>
        <p:nvSpPr>
          <p:cNvPr id="10250" name="Rectangle 20"/>
          <p:cNvSpPr>
            <a:spLocks noChangeArrowheads="1"/>
          </p:cNvSpPr>
          <p:nvPr/>
        </p:nvSpPr>
        <p:spPr bwMode="auto">
          <a:xfrm>
            <a:off x="7812088" y="3811588"/>
            <a:ext cx="847725" cy="427037"/>
          </a:xfrm>
          <a:prstGeom prst="rect">
            <a:avLst/>
          </a:prstGeom>
          <a:noFill/>
          <a:ln w="9525">
            <a:noFill/>
            <a:miter lim="800000"/>
            <a:headEnd/>
            <a:tailEnd/>
          </a:ln>
        </p:spPr>
        <p:txBody>
          <a:bodyPr wrap="none">
            <a:spAutoFit/>
          </a:bodyPr>
          <a:lstStyle/>
          <a:p>
            <a:r>
              <a:rPr lang="es-ES" sz="2200" u="sng">
                <a:solidFill>
                  <a:schemeClr val="tx2"/>
                </a:solidFill>
              </a:rPr>
              <a:t>OTAN</a:t>
            </a:r>
          </a:p>
        </p:txBody>
      </p:sp>
      <p:sp>
        <p:nvSpPr>
          <p:cNvPr id="10251" name="Rectangle 21"/>
          <p:cNvSpPr>
            <a:spLocks noChangeArrowheads="1"/>
          </p:cNvSpPr>
          <p:nvPr/>
        </p:nvSpPr>
        <p:spPr bwMode="auto">
          <a:xfrm>
            <a:off x="7740650" y="4221163"/>
            <a:ext cx="1216025" cy="762000"/>
          </a:xfrm>
          <a:prstGeom prst="rect">
            <a:avLst/>
          </a:prstGeom>
          <a:noFill/>
          <a:ln w="9525">
            <a:noFill/>
            <a:miter lim="800000"/>
            <a:headEnd/>
            <a:tailEnd/>
          </a:ln>
        </p:spPr>
        <p:txBody>
          <a:bodyPr wrap="none">
            <a:spAutoFit/>
          </a:bodyPr>
          <a:lstStyle/>
          <a:p>
            <a:r>
              <a:rPr lang="es-ES" sz="2200" u="sng">
                <a:solidFill>
                  <a:schemeClr val="tx2"/>
                </a:solidFill>
              </a:rPr>
              <a:t>Plan </a:t>
            </a:r>
          </a:p>
          <a:p>
            <a:r>
              <a:rPr lang="es-ES" sz="2200" u="sng">
                <a:solidFill>
                  <a:schemeClr val="tx2"/>
                </a:solidFill>
              </a:rPr>
              <a:t>Marshall</a:t>
            </a:r>
          </a:p>
        </p:txBody>
      </p:sp>
      <p:sp>
        <p:nvSpPr>
          <p:cNvPr id="10252" name="Rectangle 22"/>
          <p:cNvSpPr>
            <a:spLocks noChangeArrowheads="1"/>
          </p:cNvSpPr>
          <p:nvPr/>
        </p:nvSpPr>
        <p:spPr bwMode="auto">
          <a:xfrm>
            <a:off x="7667625" y="5013325"/>
            <a:ext cx="1196975" cy="762000"/>
          </a:xfrm>
          <a:prstGeom prst="rect">
            <a:avLst/>
          </a:prstGeom>
          <a:noFill/>
          <a:ln w="9525">
            <a:noFill/>
            <a:miter lim="800000"/>
            <a:headEnd/>
            <a:tailEnd/>
          </a:ln>
        </p:spPr>
        <p:txBody>
          <a:bodyPr wrap="none">
            <a:spAutoFit/>
          </a:bodyPr>
          <a:lstStyle/>
          <a:p>
            <a:r>
              <a:rPr lang="es-ES" sz="2200" u="sng">
                <a:solidFill>
                  <a:schemeClr val="tx2"/>
                </a:solidFill>
              </a:rPr>
              <a:t>Doctrina</a:t>
            </a:r>
          </a:p>
          <a:p>
            <a:r>
              <a:rPr lang="es-ES" sz="2200" u="sng">
                <a:solidFill>
                  <a:schemeClr val="tx2"/>
                </a:solidFill>
              </a:rPr>
              <a:t> Truman</a:t>
            </a:r>
          </a:p>
        </p:txBody>
      </p:sp>
      <p:sp>
        <p:nvSpPr>
          <p:cNvPr id="10253" name="Line 23"/>
          <p:cNvSpPr>
            <a:spLocks noChangeShapeType="1"/>
          </p:cNvSpPr>
          <p:nvPr/>
        </p:nvSpPr>
        <p:spPr bwMode="auto">
          <a:xfrm flipV="1">
            <a:off x="6659563" y="4005263"/>
            <a:ext cx="1152525" cy="503237"/>
          </a:xfrm>
          <a:prstGeom prst="line">
            <a:avLst/>
          </a:prstGeom>
          <a:noFill/>
          <a:ln w="76200">
            <a:solidFill>
              <a:schemeClr val="tx1"/>
            </a:solidFill>
            <a:round/>
            <a:headEnd/>
            <a:tailEnd type="triangle" w="med" len="med"/>
          </a:ln>
        </p:spPr>
        <p:txBody>
          <a:bodyPr/>
          <a:lstStyle/>
          <a:p>
            <a:endParaRPr lang="en-US"/>
          </a:p>
        </p:txBody>
      </p:sp>
      <p:sp>
        <p:nvSpPr>
          <p:cNvPr id="10254" name="Line 24"/>
          <p:cNvSpPr>
            <a:spLocks noChangeShapeType="1"/>
          </p:cNvSpPr>
          <p:nvPr/>
        </p:nvSpPr>
        <p:spPr bwMode="auto">
          <a:xfrm>
            <a:off x="6659563" y="4652963"/>
            <a:ext cx="1081087" cy="73025"/>
          </a:xfrm>
          <a:prstGeom prst="line">
            <a:avLst/>
          </a:prstGeom>
          <a:noFill/>
          <a:ln w="76200">
            <a:solidFill>
              <a:schemeClr val="tx1"/>
            </a:solidFill>
            <a:round/>
            <a:headEnd/>
            <a:tailEnd type="triangle" w="med" len="med"/>
          </a:ln>
        </p:spPr>
        <p:txBody>
          <a:bodyPr/>
          <a:lstStyle/>
          <a:p>
            <a:endParaRPr lang="en-US"/>
          </a:p>
        </p:txBody>
      </p:sp>
      <p:sp>
        <p:nvSpPr>
          <p:cNvPr id="10255" name="Line 25"/>
          <p:cNvSpPr>
            <a:spLocks noChangeShapeType="1"/>
          </p:cNvSpPr>
          <p:nvPr/>
        </p:nvSpPr>
        <p:spPr bwMode="auto">
          <a:xfrm>
            <a:off x="6588125" y="4797425"/>
            <a:ext cx="1008063" cy="576263"/>
          </a:xfrm>
          <a:prstGeom prst="line">
            <a:avLst/>
          </a:prstGeom>
          <a:noFill/>
          <a:ln w="76200">
            <a:solidFill>
              <a:schemeClr val="tx1"/>
            </a:solidFill>
            <a:round/>
            <a:headEnd/>
            <a:tailEnd type="triangle" w="med" len="med"/>
          </a:ln>
        </p:spPr>
        <p:txBody>
          <a:bodyPr/>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 smtClean="0">
                <a:latin typeface="Franklin Gothic Medium" pitchFamily="34" charset="0"/>
              </a:rPr>
              <a:t>TEORÍA EN LA ACTUALIDAD</a:t>
            </a:r>
          </a:p>
        </p:txBody>
      </p:sp>
      <p:sp>
        <p:nvSpPr>
          <p:cNvPr id="11267" name="Rectangle 3"/>
          <p:cNvSpPr>
            <a:spLocks noGrp="1" noChangeArrowheads="1"/>
          </p:cNvSpPr>
          <p:nvPr>
            <p:ph type="body" sz="half" idx="1"/>
          </p:nvPr>
        </p:nvSpPr>
        <p:spPr/>
        <p:txBody>
          <a:bodyPr/>
          <a:lstStyle/>
          <a:p>
            <a:pPr eaLnBrk="1" hangingPunct="1"/>
            <a:r>
              <a:rPr lang="es-ES" sz="2200" smtClean="0">
                <a:latin typeface="Franklin Gothic Medium" pitchFamily="34" charset="0"/>
              </a:rPr>
              <a:t>A partir de los atentados del 11-S EEUU centró su atención en los países árabes con el objetivo de establecer regímenes democráticos. Con esta teoría justifican la invasión de Irak, al establecer allí la democracia los pueblos vecinos, motivados por el efecto dominó, la instaurarían también.</a:t>
            </a:r>
          </a:p>
        </p:txBody>
      </p:sp>
      <p:pic>
        <p:nvPicPr>
          <p:cNvPr id="11268" name="Picture 15" descr="domino"/>
          <p:cNvPicPr>
            <a:picLocks noChangeAspect="1" noChangeArrowheads="1"/>
          </p:cNvPicPr>
          <p:nvPr>
            <p:ph sz="half" idx="2"/>
          </p:nvPr>
        </p:nvPicPr>
        <p:blipFill>
          <a:blip r:embed="rId2" cstate="print"/>
          <a:srcRect/>
          <a:stretch>
            <a:fillRect/>
          </a:stretch>
        </p:blipFill>
        <p:spPr>
          <a:xfrm>
            <a:off x="5076825" y="2205038"/>
            <a:ext cx="3565525" cy="3960812"/>
          </a:xfr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3" name="Rectangle 2"/>
          <p:cNvSpPr>
            <a:spLocks noGrp="1" noChangeArrowheads="1"/>
          </p:cNvSpPr>
          <p:nvPr>
            <p:ph type="title" idx="4294967295"/>
          </p:nvPr>
        </p:nvSpPr>
        <p:spPr>
          <a:xfrm>
            <a:off x="1042988" y="0"/>
            <a:ext cx="7158037" cy="1412875"/>
          </a:xfrm>
        </p:spPr>
        <p:txBody>
          <a:bodyPr/>
          <a:lstStyle/>
          <a:p>
            <a:pPr eaLnBrk="1" hangingPunct="1"/>
            <a:r>
              <a:rPr lang="es-ES" smtClean="0">
                <a:latin typeface="Franklin Gothic Medium" pitchFamily="34" charset="0"/>
              </a:rPr>
              <a:t>¿POR QUÉ SE CARACTERIZA ESTA GUERRA?</a:t>
            </a:r>
          </a:p>
        </p:txBody>
      </p:sp>
      <p:graphicFrame>
        <p:nvGraphicFramePr>
          <p:cNvPr id="1026" name="Organization Chart 33"/>
          <p:cNvGraphicFramePr>
            <a:graphicFrameLocks/>
          </p:cNvGraphicFramePr>
          <p:nvPr>
            <p:ph/>
          </p:nvPr>
        </p:nvGraphicFramePr>
        <p:xfrm>
          <a:off x="952500" y="1681163"/>
          <a:ext cx="7313613" cy="4968875"/>
        </p:xfrm>
        <a:graphic>
          <a:graphicData uri="http://schemas.openxmlformats.org/drawingml/2006/compatibility">
            <com:legacyDrawing xmlns:com="http://schemas.openxmlformats.org/drawingml/2006/compatibility" spid="_x0000_s102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title" sz="quarter"/>
          </p:nvPr>
        </p:nvSpPr>
        <p:spPr/>
        <p:txBody>
          <a:bodyPr/>
          <a:lstStyle/>
          <a:p>
            <a:pPr eaLnBrk="1" hangingPunct="1"/>
            <a:r>
              <a:rPr lang="es-ES" smtClean="0">
                <a:latin typeface="Franklin Gothic Medium" pitchFamily="34" charset="0"/>
              </a:rPr>
              <a:t>¿POR QUÉ SE CARACTERIZA ESTA GUERRA?</a:t>
            </a:r>
          </a:p>
        </p:txBody>
      </p:sp>
      <p:pic>
        <p:nvPicPr>
          <p:cNvPr id="12291" name="Picture 10" descr="300px-Starved_Vietnamese_man%2C_1966"/>
          <p:cNvPicPr>
            <a:picLocks noChangeAspect="1" noChangeArrowheads="1"/>
          </p:cNvPicPr>
          <p:nvPr>
            <p:ph sz="quarter" idx="1"/>
          </p:nvPr>
        </p:nvPicPr>
        <p:blipFill>
          <a:blip r:embed="rId2" cstate="print"/>
          <a:srcRect/>
          <a:stretch>
            <a:fillRect/>
          </a:stretch>
        </p:blipFill>
        <p:spPr>
          <a:xfrm>
            <a:off x="4427538" y="1628775"/>
            <a:ext cx="3751262" cy="5229225"/>
          </a:xfrm>
          <a:noFill/>
        </p:spPr>
      </p:pic>
      <p:pic>
        <p:nvPicPr>
          <p:cNvPr id="12292" name="Picture 11" descr="316557_050426vietnam7"/>
          <p:cNvPicPr>
            <a:picLocks noChangeAspect="1" noChangeArrowheads="1"/>
          </p:cNvPicPr>
          <p:nvPr>
            <p:ph sz="quarter" idx="4"/>
          </p:nvPr>
        </p:nvPicPr>
        <p:blipFill>
          <a:blip r:embed="rId3" cstate="print"/>
          <a:srcRect/>
          <a:stretch>
            <a:fillRect/>
          </a:stretch>
        </p:blipFill>
        <p:spPr>
          <a:xfrm>
            <a:off x="827088" y="1628775"/>
            <a:ext cx="3600450" cy="2770188"/>
          </a:xfrm>
          <a:noFill/>
        </p:spPr>
      </p:pic>
      <p:pic>
        <p:nvPicPr>
          <p:cNvPr id="12293" name="Picture 12" descr="300px-Dong_Ha%2C_Vietnam_Operation_Hastings"/>
          <p:cNvPicPr>
            <a:picLocks noChangeAspect="1" noChangeArrowheads="1"/>
          </p:cNvPicPr>
          <p:nvPr>
            <p:ph sz="quarter" idx="3"/>
          </p:nvPr>
        </p:nvPicPr>
        <p:blipFill>
          <a:blip r:embed="rId4" cstate="print"/>
          <a:srcRect/>
          <a:stretch>
            <a:fillRect/>
          </a:stretch>
        </p:blipFill>
        <p:spPr>
          <a:xfrm>
            <a:off x="827088" y="4421188"/>
            <a:ext cx="3600450" cy="2436812"/>
          </a:xfr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 smtClean="0">
                <a:latin typeface="Franklin Gothic Medium" pitchFamily="34" charset="0"/>
              </a:rPr>
              <a:t>FASES DE LA GUERRA</a:t>
            </a:r>
          </a:p>
        </p:txBody>
      </p:sp>
      <p:sp>
        <p:nvSpPr>
          <p:cNvPr id="13315" name="Rectangle 11"/>
          <p:cNvSpPr>
            <a:spLocks noGrp="1" noChangeArrowheads="1"/>
          </p:cNvSpPr>
          <p:nvPr>
            <p:ph type="body" idx="1"/>
          </p:nvPr>
        </p:nvSpPr>
        <p:spPr/>
        <p:txBody>
          <a:bodyPr/>
          <a:lstStyle/>
          <a:p>
            <a:pPr algn="ctr" eaLnBrk="1" hangingPunct="1">
              <a:buFont typeface="Wingdings" pitchFamily="2" charset="2"/>
              <a:buNone/>
            </a:pPr>
            <a:r>
              <a:rPr lang="es-ES" sz="2200" smtClean="0">
                <a:latin typeface="Franklin Gothic Medium" pitchFamily="34" charset="0"/>
              </a:rPr>
              <a:t>En la Guerra de Vietnam se distinguen 4 fases bien diferenciadas:</a:t>
            </a:r>
          </a:p>
          <a:p>
            <a:pPr eaLnBrk="1" hangingPunct="1"/>
            <a:r>
              <a:rPr lang="es-ES" sz="2200" smtClean="0">
                <a:solidFill>
                  <a:schemeClr val="accent1"/>
                </a:solidFill>
                <a:latin typeface="Franklin Gothic Medium" pitchFamily="34" charset="0"/>
              </a:rPr>
              <a:t>1ª fase (1957-1965).</a:t>
            </a:r>
            <a:r>
              <a:rPr lang="es-ES" sz="2200" smtClean="0">
                <a:latin typeface="Franklin Gothic Medium" pitchFamily="34" charset="0"/>
              </a:rPr>
              <a:t> El Sur pierde territorios año tras año. Todavía no ha comenzado la intervención directa estadounidense. En EEUU gobierna el presidente John F. Kennedy.</a:t>
            </a:r>
          </a:p>
          <a:p>
            <a:pPr eaLnBrk="1" hangingPunct="1"/>
            <a:r>
              <a:rPr lang="es-ES" sz="2200" smtClean="0">
                <a:solidFill>
                  <a:schemeClr val="accent1"/>
                </a:solidFill>
                <a:latin typeface="Franklin Gothic Medium" pitchFamily="34" charset="0"/>
              </a:rPr>
              <a:t>2ª fase (1965-1968).</a:t>
            </a:r>
            <a:r>
              <a:rPr lang="es-ES" sz="2200" smtClean="0">
                <a:latin typeface="Franklin Gothic Medium" pitchFamily="34" charset="0"/>
              </a:rPr>
              <a:t> Entrada de las tropas estadounidenses y recuperación de terreno por parte del Gobierno de Saigón (Sur).Durante esta etapa la ayuda norteamericana alcanza su máximo al mando del presidente americano B. Johnson.</a:t>
            </a:r>
          </a:p>
          <a:p>
            <a:pPr eaLnBrk="1" hangingPunct="1"/>
            <a:endParaRPr lang="es-ES" sz="2200" smtClean="0">
              <a:latin typeface="Franklin Gothic Medium" pitchFamily="34" charset="0"/>
            </a:endParaRPr>
          </a:p>
          <a:p>
            <a:pPr eaLnBrk="1" hangingPunct="1"/>
            <a:endParaRPr lang="es-ES"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je">
  <a:themeElements>
    <a:clrScheme name="Eje 10">
      <a:dk1>
        <a:srgbClr val="003300"/>
      </a:dk1>
      <a:lt1>
        <a:srgbClr val="F8F8F8"/>
      </a:lt1>
      <a:dk2>
        <a:srgbClr val="273012"/>
      </a:dk2>
      <a:lt2>
        <a:srgbClr val="FFFFFF"/>
      </a:lt2>
      <a:accent1>
        <a:srgbClr val="99CC00"/>
      </a:accent1>
      <a:accent2>
        <a:srgbClr val="669900"/>
      </a:accent2>
      <a:accent3>
        <a:srgbClr val="ACADAA"/>
      </a:accent3>
      <a:accent4>
        <a:srgbClr val="D4D4D4"/>
      </a:accent4>
      <a:accent5>
        <a:srgbClr val="CAE2AA"/>
      </a:accent5>
      <a:accent6>
        <a:srgbClr val="5C8A00"/>
      </a:accent6>
      <a:hlink>
        <a:srgbClr val="CC9900"/>
      </a:hlink>
      <a:folHlink>
        <a:srgbClr val="B2B282"/>
      </a:folHlink>
    </a:clrScheme>
    <a:fontScheme name="Ej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je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Eje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Eje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Eje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Eje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Eje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Eje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Eje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
      <a:clrScheme name="Eje 9">
        <a:dk1>
          <a:srgbClr val="080808"/>
        </a:dk1>
        <a:lt1>
          <a:srgbClr val="FFCC99"/>
        </a:lt1>
        <a:dk2>
          <a:srgbClr val="330000"/>
        </a:dk2>
        <a:lt2>
          <a:srgbClr val="FFFFFF"/>
        </a:lt2>
        <a:accent1>
          <a:srgbClr val="FF9900"/>
        </a:accent1>
        <a:accent2>
          <a:srgbClr val="CC3300"/>
        </a:accent2>
        <a:accent3>
          <a:srgbClr val="ADAAAA"/>
        </a:accent3>
        <a:accent4>
          <a:srgbClr val="DAAE82"/>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Eje 10">
        <a:dk1>
          <a:srgbClr val="003300"/>
        </a:dk1>
        <a:lt1>
          <a:srgbClr val="F8F8F8"/>
        </a:lt1>
        <a:dk2>
          <a:srgbClr val="273012"/>
        </a:dk2>
        <a:lt2>
          <a:srgbClr val="FFFFFF"/>
        </a:lt2>
        <a:accent1>
          <a:srgbClr val="99CC00"/>
        </a:accent1>
        <a:accent2>
          <a:srgbClr val="669900"/>
        </a:accent2>
        <a:accent3>
          <a:srgbClr val="ACADAA"/>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Eje 11">
        <a:dk1>
          <a:srgbClr val="005A58"/>
        </a:dk1>
        <a:lt1>
          <a:srgbClr val="FFFFFF"/>
        </a:lt1>
        <a:dk2>
          <a:srgbClr val="003300"/>
        </a:dk2>
        <a:lt2>
          <a:srgbClr val="FFFF99"/>
        </a:lt2>
        <a:accent1>
          <a:srgbClr val="006462"/>
        </a:accent1>
        <a:accent2>
          <a:srgbClr val="6D6FC7"/>
        </a:accent2>
        <a:accent3>
          <a:srgbClr val="AAADAA"/>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redeterminado">
  <a:themeElements>
    <a:clrScheme name="">
      <a:dk1>
        <a:srgbClr val="003300"/>
      </a:dk1>
      <a:lt1>
        <a:srgbClr val="F8F8F8"/>
      </a:lt1>
      <a:dk2>
        <a:srgbClr val="273012"/>
      </a:dk2>
      <a:lt2>
        <a:srgbClr val="FFFFFF"/>
      </a:lt2>
      <a:accent1>
        <a:srgbClr val="99CC00"/>
      </a:accent1>
      <a:accent2>
        <a:srgbClr val="669900"/>
      </a:accent2>
      <a:accent3>
        <a:srgbClr val="ACADAA"/>
      </a:accent3>
      <a:accent4>
        <a:srgbClr val="D4D4D4"/>
      </a:accent4>
      <a:accent5>
        <a:srgbClr val="CAE2AA"/>
      </a:accent5>
      <a:accent6>
        <a:srgbClr val="5C8A00"/>
      </a:accent6>
      <a:hlink>
        <a:srgbClr val="CC9900"/>
      </a:hlink>
      <a:folHlink>
        <a:srgbClr val="B2B282"/>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5A58"/>
        </a:dk1>
        <a:lt1>
          <a:srgbClr val="FFFFFF"/>
        </a:lt1>
        <a:dk2>
          <a:srgbClr val="003300"/>
        </a:dk2>
        <a:lt2>
          <a:srgbClr val="FFFF99"/>
        </a:lt2>
        <a:accent1>
          <a:srgbClr val="006462"/>
        </a:accent1>
        <a:accent2>
          <a:srgbClr val="6D6FC7"/>
        </a:accent2>
        <a:accent3>
          <a:srgbClr val="AAADAA"/>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Network</Template>
  <TotalTime>655</TotalTime>
  <Words>1183</Words>
  <Application>Microsoft Office PowerPoint</Application>
  <PresentationFormat>Presentación en pantalla (4:3)</PresentationFormat>
  <Paragraphs>148</Paragraphs>
  <Slides>21</Slides>
  <Notes>0</Notes>
  <HiddenSlides>0</HiddenSlides>
  <MMClips>0</MMClips>
  <ScaleCrop>false</ScaleCrop>
  <HeadingPairs>
    <vt:vector size="8" baseType="variant">
      <vt:variant>
        <vt:lpstr>Fuentes usadas</vt:lpstr>
      </vt:variant>
      <vt:variant>
        <vt:i4>5</vt:i4>
      </vt:variant>
      <vt:variant>
        <vt:lpstr>Tema</vt:lpstr>
      </vt:variant>
      <vt:variant>
        <vt:i4>2</vt:i4>
      </vt:variant>
      <vt:variant>
        <vt:lpstr>Servidores OLE incrustados</vt:lpstr>
      </vt:variant>
      <vt:variant>
        <vt:i4>1</vt:i4>
      </vt:variant>
      <vt:variant>
        <vt:lpstr>Títulos de diapositiva</vt:lpstr>
      </vt:variant>
      <vt:variant>
        <vt:i4>21</vt:i4>
      </vt:variant>
    </vt:vector>
  </HeadingPairs>
  <TitlesOfParts>
    <vt:vector size="29" baseType="lpstr">
      <vt:lpstr>Franklin Gothic Medium</vt:lpstr>
      <vt:lpstr>Arial</vt:lpstr>
      <vt:lpstr>Wingdings</vt:lpstr>
      <vt:lpstr>Calibri</vt:lpstr>
      <vt:lpstr>Times New Roman</vt:lpstr>
      <vt:lpstr>Eje</vt:lpstr>
      <vt:lpstr>Diseño predeterminado</vt:lpstr>
      <vt:lpstr>Gráfico de Microsoft Graph</vt:lpstr>
      <vt:lpstr>LA GUERRA DE VIETNAM</vt:lpstr>
      <vt:lpstr>ANTECEDENTES</vt:lpstr>
      <vt:lpstr>ANTECEDENTES</vt:lpstr>
      <vt:lpstr>CAUSA de la Guerra</vt:lpstr>
      <vt:lpstr>¿POR QUÉ INTERVIENE EEUU? Teoría del dominó</vt:lpstr>
      <vt:lpstr>TEORÍA EN LA ACTUALIDAD</vt:lpstr>
      <vt:lpstr>¿POR QUÉ SE CARACTERIZA ESTA GUERRA?</vt:lpstr>
      <vt:lpstr>¿POR QUÉ SE CARACTERIZA ESTA GUERRA?</vt:lpstr>
      <vt:lpstr>FASES DE LA GUERRA</vt:lpstr>
      <vt:lpstr>FASES DE LA GUERRA</vt:lpstr>
      <vt:lpstr>FASES DE LA GUERRA</vt:lpstr>
      <vt:lpstr>FASES DE LA GUERRA</vt:lpstr>
      <vt:lpstr>RUTA HO CHI MINH</vt:lpstr>
      <vt:lpstr>RENDICIÓN INCONDICIONAL</vt:lpstr>
      <vt:lpstr>EFECTOS EN EEUU</vt:lpstr>
      <vt:lpstr>EFECTOS EN EEUU</vt:lpstr>
      <vt:lpstr>EFECTOS EN EEUU</vt:lpstr>
      <vt:lpstr>EFECTOS EN VIETNAM</vt:lpstr>
      <vt:lpstr>EFECTOS EN VIETNAM</vt:lpstr>
      <vt:lpstr>EFECTOS EN EL RESTO DEL MUNDO</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17</cp:revision>
  <dcterms:created xsi:type="dcterms:W3CDTF">1601-01-01T00:00:00Z</dcterms:created>
  <dcterms:modified xsi:type="dcterms:W3CDTF">2012-04-15T22:00:10Z</dcterms:modified>
</cp:coreProperties>
</file>